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vml" ContentType="application/vnd.openxmlformats-officedocument.vmlDrawing"/>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Lst>
  <p:notesMasterIdLst>
    <p:notesMasterId r:id="rId86"/>
  </p:notesMasterIdLst>
  <p:sldIdLst>
    <p:sldId id="340" r:id="rId2"/>
    <p:sldId id="341" r:id="rId3"/>
    <p:sldId id="277" r:id="rId4"/>
    <p:sldId id="262" r:id="rId5"/>
    <p:sldId id="256" r:id="rId6"/>
    <p:sldId id="258" r:id="rId7"/>
    <p:sldId id="275" r:id="rId8"/>
    <p:sldId id="264" r:id="rId9"/>
    <p:sldId id="278" r:id="rId10"/>
    <p:sldId id="286" r:id="rId11"/>
    <p:sldId id="257" r:id="rId12"/>
    <p:sldId id="260" r:id="rId13"/>
    <p:sldId id="276" r:id="rId14"/>
    <p:sldId id="266" r:id="rId15"/>
    <p:sldId id="267" r:id="rId16"/>
    <p:sldId id="269" r:id="rId17"/>
    <p:sldId id="270" r:id="rId18"/>
    <p:sldId id="271" r:id="rId19"/>
    <p:sldId id="289" r:id="rId20"/>
    <p:sldId id="292" r:id="rId21"/>
    <p:sldId id="294" r:id="rId22"/>
    <p:sldId id="296" r:id="rId23"/>
    <p:sldId id="298" r:id="rId24"/>
    <p:sldId id="300" r:id="rId25"/>
    <p:sldId id="302" r:id="rId26"/>
    <p:sldId id="304" r:id="rId27"/>
    <p:sldId id="306" r:id="rId28"/>
    <p:sldId id="308" r:id="rId29"/>
    <p:sldId id="310" r:id="rId30"/>
    <p:sldId id="312" r:id="rId31"/>
    <p:sldId id="314" r:id="rId32"/>
    <p:sldId id="316" r:id="rId33"/>
    <p:sldId id="318" r:id="rId34"/>
    <p:sldId id="280" r:id="rId35"/>
    <p:sldId id="287" r:id="rId36"/>
    <p:sldId id="281" r:id="rId37"/>
    <p:sldId id="288" r:id="rId38"/>
    <p:sldId id="282" r:id="rId39"/>
    <p:sldId id="283" r:id="rId40"/>
    <p:sldId id="284" r:id="rId41"/>
    <p:sldId id="290" r:id="rId42"/>
    <p:sldId id="320" r:id="rId43"/>
    <p:sldId id="321" r:id="rId44"/>
    <p:sldId id="322" r:id="rId45"/>
    <p:sldId id="323" r:id="rId46"/>
    <p:sldId id="324" r:id="rId47"/>
    <p:sldId id="327" r:id="rId48"/>
    <p:sldId id="328" r:id="rId49"/>
    <p:sldId id="329" r:id="rId50"/>
    <p:sldId id="330" r:id="rId51"/>
    <p:sldId id="331" r:id="rId52"/>
    <p:sldId id="332" r:id="rId53"/>
    <p:sldId id="333" r:id="rId54"/>
    <p:sldId id="334" r:id="rId55"/>
    <p:sldId id="335" r:id="rId56"/>
    <p:sldId id="336" r:id="rId57"/>
    <p:sldId id="337" r:id="rId58"/>
    <p:sldId id="338" r:id="rId59"/>
    <p:sldId id="339" r:id="rId60"/>
    <p:sldId id="342" r:id="rId61"/>
    <p:sldId id="343" r:id="rId62"/>
    <p:sldId id="344" r:id="rId63"/>
    <p:sldId id="345" r:id="rId64"/>
    <p:sldId id="346" r:id="rId65"/>
    <p:sldId id="347" r:id="rId66"/>
    <p:sldId id="348" r:id="rId67"/>
    <p:sldId id="349" r:id="rId68"/>
    <p:sldId id="350" r:id="rId69"/>
    <p:sldId id="351" r:id="rId70"/>
    <p:sldId id="352" r:id="rId71"/>
    <p:sldId id="353" r:id="rId72"/>
    <p:sldId id="354" r:id="rId73"/>
    <p:sldId id="355" r:id="rId74"/>
    <p:sldId id="356" r:id="rId75"/>
    <p:sldId id="357" r:id="rId76"/>
    <p:sldId id="358" r:id="rId77"/>
    <p:sldId id="359" r:id="rId78"/>
    <p:sldId id="360" r:id="rId79"/>
    <p:sldId id="361" r:id="rId80"/>
    <p:sldId id="362" r:id="rId81"/>
    <p:sldId id="363" r:id="rId82"/>
    <p:sldId id="364" r:id="rId83"/>
    <p:sldId id="365" r:id="rId84"/>
    <p:sldId id="366" r:id="rId8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5831" autoAdjust="0"/>
    <p:restoredTop sz="84764" autoAdjust="0"/>
  </p:normalViewPr>
  <p:slideViewPr>
    <p:cSldViewPr>
      <p:cViewPr varScale="1">
        <p:scale>
          <a:sx n="89" d="100"/>
          <a:sy n="89" d="100"/>
        </p:scale>
        <p:origin x="-2192" y="-104"/>
      </p:cViewPr>
      <p:guideLst>
        <p:guide orient="horz" pos="2160"/>
        <p:guide pos="2880"/>
      </p:guideLst>
    </p:cSldViewPr>
  </p:slideViewPr>
  <p:notesTextViewPr>
    <p:cViewPr>
      <p:scale>
        <a:sx n="1" d="1"/>
        <a:sy n="1" d="1"/>
      </p:scale>
      <p:origin x="0" y="0"/>
    </p:cViewPr>
  </p:notesTextViewPr>
  <p:sorterViewPr>
    <p:cViewPr>
      <p:scale>
        <a:sx n="66" d="100"/>
        <a:sy n="66" d="100"/>
      </p:scale>
      <p:origin x="0" y="4416"/>
    </p:cViewPr>
  </p:sorter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90" Type="http://schemas.openxmlformats.org/officeDocument/2006/relationships/theme" Target="theme/theme1.xml"/><Relationship Id="rId91"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notesMaster" Target="notesMasters/notesMaster1.xml"/><Relationship Id="rId87" Type="http://schemas.openxmlformats.org/officeDocument/2006/relationships/printerSettings" Target="printerSettings/printerSettings1.bin"/><Relationship Id="rId88" Type="http://schemas.openxmlformats.org/officeDocument/2006/relationships/presProps" Target="presProps.xml"/><Relationship Id="rId89"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5.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AFECA13-BA77-4ECB-8826-5B65FE8D9F7E}" type="datetimeFigureOut">
              <a:rPr lang="en-IN" smtClean="0"/>
              <a:t>26/06/20</a:t>
            </a:fld>
            <a:endParaRPr lang="en-IN"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IN"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53B165B-D0F0-41E7-89E1-1B20AAC268F5}" type="slidenum">
              <a:rPr lang="en-IN" smtClean="0"/>
              <a:t>‹#›</a:t>
            </a:fld>
            <a:endParaRPr lang="en-IN" dirty="0"/>
          </a:p>
        </p:txBody>
      </p:sp>
    </p:spTree>
    <p:extLst>
      <p:ext uri="{BB962C8B-B14F-4D97-AF65-F5344CB8AC3E}">
        <p14:creationId xmlns:p14="http://schemas.microsoft.com/office/powerpoint/2010/main" val="21652447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653B165B-D0F0-41E7-89E1-1B20AAC268F5}" type="slidenum">
              <a:rPr lang="en-IN" smtClean="0"/>
              <a:t>16</a:t>
            </a:fld>
            <a:endParaRPr lang="en-IN"/>
          </a:p>
        </p:txBody>
      </p:sp>
    </p:spTree>
    <p:extLst>
      <p:ext uri="{BB962C8B-B14F-4D97-AF65-F5344CB8AC3E}">
        <p14:creationId xmlns:p14="http://schemas.microsoft.com/office/powerpoint/2010/main" val="30234017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653B165B-D0F0-41E7-89E1-1B20AAC268F5}" type="slidenum">
              <a:rPr lang="en-IN" smtClean="0"/>
              <a:t>17</a:t>
            </a:fld>
            <a:endParaRPr lang="en-IN" dirty="0"/>
          </a:p>
        </p:txBody>
      </p:sp>
    </p:spTree>
    <p:extLst>
      <p:ext uri="{BB962C8B-B14F-4D97-AF65-F5344CB8AC3E}">
        <p14:creationId xmlns:p14="http://schemas.microsoft.com/office/powerpoint/2010/main" val="33280770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9C82425-DDCA-4B4F-A7E3-467A88CCBA06}" type="slidenum">
              <a:rPr lang="en-IN" smtClean="0"/>
              <a:t>21</a:t>
            </a:fld>
            <a:endParaRPr lang="en-IN"/>
          </a:p>
        </p:txBody>
      </p:sp>
    </p:spTree>
    <p:extLst>
      <p:ext uri="{BB962C8B-B14F-4D97-AF65-F5344CB8AC3E}">
        <p14:creationId xmlns:p14="http://schemas.microsoft.com/office/powerpoint/2010/main" val="8979509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One of the best things about these motors is that they can be positioned accurately,  precise in their movement and they are quite reliable since the motor does not use contact </a:t>
            </a:r>
            <a:r>
              <a:rPr lang="en-US" sz="1200" b="0" i="0" kern="1200" dirty="0" err="1">
                <a:solidFill>
                  <a:schemeClr val="tx1"/>
                </a:solidFill>
                <a:effectLst/>
                <a:latin typeface="+mn-lt"/>
                <a:ea typeface="+mn-ea"/>
                <a:cs typeface="+mn-cs"/>
              </a:rPr>
              <a:t>brushes.downside:it</a:t>
            </a:r>
            <a:r>
              <a:rPr lang="en-US" sz="1200" b="0" i="0" kern="1200" dirty="0">
                <a:solidFill>
                  <a:schemeClr val="tx1"/>
                </a:solidFill>
                <a:effectLst/>
                <a:latin typeface="+mn-lt"/>
                <a:ea typeface="+mn-ea"/>
                <a:cs typeface="+mn-cs"/>
              </a:rPr>
              <a:t> hungry for power and consume power even when they are not moving.  best to power it directly from an external 5V power supply rather than drawing that power from the Arduino. Consumes high current so need a driver.</a:t>
            </a:r>
            <a:endParaRPr lang="en-IN" dirty="0"/>
          </a:p>
        </p:txBody>
      </p:sp>
      <p:sp>
        <p:nvSpPr>
          <p:cNvPr id="4" name="Slide Number Placeholder 3"/>
          <p:cNvSpPr>
            <a:spLocks noGrp="1"/>
          </p:cNvSpPr>
          <p:nvPr>
            <p:ph type="sldNum" sz="quarter" idx="5"/>
          </p:nvPr>
        </p:nvSpPr>
        <p:spPr/>
        <p:txBody>
          <a:bodyPr/>
          <a:lstStyle/>
          <a:p>
            <a:fld id="{B9C82425-DDCA-4B4F-A7E3-467A88CCBA06}" type="slidenum">
              <a:rPr lang="en-IN" smtClean="0"/>
              <a:t>22</a:t>
            </a:fld>
            <a:endParaRPr lang="en-IN"/>
          </a:p>
        </p:txBody>
      </p:sp>
    </p:spTree>
    <p:extLst>
      <p:ext uri="{BB962C8B-B14F-4D97-AF65-F5344CB8AC3E}">
        <p14:creationId xmlns:p14="http://schemas.microsoft.com/office/powerpoint/2010/main" val="15167738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STEP: The faster the pulses, the faster the motor will rotate</a:t>
            </a:r>
          </a:p>
          <a:p>
            <a:r>
              <a:rPr lang="en-US" sz="1200" b="0" i="0" kern="1200" dirty="0">
                <a:solidFill>
                  <a:schemeClr val="tx1"/>
                </a:solidFill>
                <a:effectLst/>
                <a:latin typeface="+mn-lt"/>
                <a:ea typeface="+mn-ea"/>
                <a:cs typeface="+mn-cs"/>
              </a:rPr>
              <a:t>FAULT: Actually the Fault pin is shorted to SLEEP pin so, whenever the Fault pin is driven LOW, the whole chip is disabled. And it remains disabled until either RESET, or Motor Voltage VMOT is removed and reapplied..</a:t>
            </a:r>
          </a:p>
          <a:p>
            <a:r>
              <a:rPr lang="en-US" sz="1200" b="0" i="0" kern="1200" dirty="0">
                <a:solidFill>
                  <a:schemeClr val="tx1"/>
                </a:solidFill>
                <a:effectLst/>
                <a:latin typeface="+mn-lt"/>
                <a:ea typeface="+mn-ea"/>
                <a:cs typeface="+mn-cs"/>
              </a:rPr>
              <a:t>M0,M1&amp;M2:These three </a:t>
            </a:r>
            <a:r>
              <a:rPr lang="en-US" sz="1200" b="0" i="0" kern="1200" dirty="0" err="1">
                <a:solidFill>
                  <a:schemeClr val="tx1"/>
                </a:solidFill>
                <a:effectLst/>
                <a:latin typeface="+mn-lt"/>
                <a:ea typeface="+mn-ea"/>
                <a:cs typeface="+mn-cs"/>
              </a:rPr>
              <a:t>microstep</a:t>
            </a:r>
            <a:r>
              <a:rPr lang="en-US" sz="1200" b="0" i="0" kern="1200" dirty="0">
                <a:solidFill>
                  <a:schemeClr val="tx1"/>
                </a:solidFill>
                <a:effectLst/>
                <a:latin typeface="+mn-lt"/>
                <a:ea typeface="+mn-ea"/>
                <a:cs typeface="+mn-cs"/>
              </a:rPr>
              <a:t> selection pins are pulled LOW by internal pull-down resistors, so if we leave them disconnected, the motor will operate in full step mode.</a:t>
            </a:r>
          </a:p>
          <a:p>
            <a:r>
              <a:rPr lang="en-IN" dirty="0"/>
              <a:t>EN: by default is pulled low.</a:t>
            </a:r>
          </a:p>
        </p:txBody>
      </p:sp>
      <p:sp>
        <p:nvSpPr>
          <p:cNvPr id="4" name="Slide Number Placeholder 3"/>
          <p:cNvSpPr>
            <a:spLocks noGrp="1"/>
          </p:cNvSpPr>
          <p:nvPr>
            <p:ph type="sldNum" sz="quarter" idx="5"/>
          </p:nvPr>
        </p:nvSpPr>
        <p:spPr/>
        <p:txBody>
          <a:bodyPr/>
          <a:lstStyle/>
          <a:p>
            <a:fld id="{B9C82425-DDCA-4B4F-A7E3-467A88CCBA06}" type="slidenum">
              <a:rPr lang="en-IN" smtClean="0"/>
              <a:t>24</a:t>
            </a:fld>
            <a:endParaRPr lang="en-IN"/>
          </a:p>
        </p:txBody>
      </p:sp>
    </p:spTree>
    <p:extLst>
      <p:ext uri="{BB962C8B-B14F-4D97-AF65-F5344CB8AC3E}">
        <p14:creationId xmlns:p14="http://schemas.microsoft.com/office/powerpoint/2010/main" val="15371771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9C82425-DDCA-4B4F-A7E3-467A88CCBA06}" type="slidenum">
              <a:rPr lang="en-IN" smtClean="0"/>
              <a:t>43</a:t>
            </a:fld>
            <a:endParaRPr lang="en-IN"/>
          </a:p>
        </p:txBody>
      </p:sp>
    </p:spTree>
    <p:extLst>
      <p:ext uri="{BB962C8B-B14F-4D97-AF65-F5344CB8AC3E}">
        <p14:creationId xmlns:p14="http://schemas.microsoft.com/office/powerpoint/2010/main" val="37531816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F8B1AE6-412E-C342-86D9-6AC730F51205}" type="slidenum">
              <a:rPr lang="en-US" smtClean="0"/>
              <a:t>51</a:t>
            </a:fld>
            <a:endParaRPr lang="en-US"/>
          </a:p>
        </p:txBody>
      </p:sp>
    </p:spTree>
    <p:extLst>
      <p:ext uri="{BB962C8B-B14F-4D97-AF65-F5344CB8AC3E}">
        <p14:creationId xmlns:p14="http://schemas.microsoft.com/office/powerpoint/2010/main" val="3320461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6F8B1AE6-412E-C342-86D9-6AC730F51205}" type="slidenum">
              <a:rPr lang="en-US" smtClean="0"/>
              <a:t>59</a:t>
            </a:fld>
            <a:endParaRPr lang="en-US"/>
          </a:p>
        </p:txBody>
      </p:sp>
    </p:spTree>
    <p:extLst>
      <p:ext uri="{BB962C8B-B14F-4D97-AF65-F5344CB8AC3E}">
        <p14:creationId xmlns:p14="http://schemas.microsoft.com/office/powerpoint/2010/main" val="41920724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0" y="0"/>
            <a:ext cx="9144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8" name="Rounded Rectangle 7"/>
          <p:cNvSpPr/>
          <p:nvPr/>
        </p:nvSpPr>
        <p:spPr>
          <a:xfrm>
            <a:off x="91440" y="101600"/>
            <a:ext cx="8961120" cy="6664960"/>
          </a:xfrm>
          <a:prstGeom prst="roundRect">
            <a:avLst>
              <a:gd name="adj" fmla="val 1735"/>
            </a:avLst>
          </a:prstGeom>
          <a:ln w="12700"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10"/>
          </p:nvPr>
        </p:nvSpPr>
        <p:spPr/>
        <p:txBody>
          <a:bodyPr/>
          <a:lstStyle/>
          <a:p>
            <a:fld id="{37FD57CF-1200-4B8E-900D-0960209B5E22}" type="datetimeFigureOut">
              <a:rPr lang="en-IN" smtClean="0"/>
              <a:t>26/06/20</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9" name="Rectangle 8"/>
          <p:cNvSpPr/>
          <p:nvPr/>
        </p:nvSpPr>
        <p:spPr>
          <a:xfrm>
            <a:off x="345440" y="2942602"/>
            <a:ext cx="7147931" cy="2463800"/>
          </a:xfrm>
          <a:prstGeom prst="rect">
            <a:avLst/>
          </a:prstGeom>
          <a:solidFill>
            <a:srgbClr val="FFFFFF">
              <a:alpha val="83000"/>
            </a:srgb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7572652" y="2944634"/>
            <a:ext cx="1190348" cy="2459736"/>
          </a:xfrm>
          <a:prstGeom prst="rect">
            <a:avLst/>
          </a:prstGeom>
          <a:solidFill>
            <a:srgbClr val="FFFFFF">
              <a:alpha val="83000"/>
            </a:srgb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7712714" y="3136658"/>
            <a:ext cx="910224" cy="2075688"/>
          </a:xfrm>
          <a:prstGeom prst="rect">
            <a:avLst/>
          </a:prstGeom>
          <a:solidFill>
            <a:schemeClr val="accent3">
              <a:alpha val="70000"/>
            </a:schemeClr>
          </a:solidFill>
          <a:ln w="63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445483" y="3055621"/>
            <a:ext cx="6947845" cy="2245359"/>
          </a:xfrm>
          <a:prstGeom prst="rect">
            <a:avLst/>
          </a:prstGeom>
          <a:solidFill>
            <a:srgbClr val="FFFFFF"/>
          </a:solidFill>
          <a:ln w="6350" cmpd="dbl">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12"/>
          </p:nvPr>
        </p:nvSpPr>
        <p:spPr>
          <a:xfrm>
            <a:off x="7786826" y="4625268"/>
            <a:ext cx="762000" cy="457200"/>
          </a:xfrm>
        </p:spPr>
        <p:txBody>
          <a:bodyPr/>
          <a:lstStyle>
            <a:lvl1pPr algn="ctr">
              <a:defRPr sz="2800">
                <a:solidFill>
                  <a:schemeClr val="accent1">
                    <a:lumMod val="50000"/>
                  </a:schemeClr>
                </a:solidFill>
              </a:defRPr>
            </a:lvl1pPr>
          </a:lstStyle>
          <a:p>
            <a:fld id="{6AF91B42-42C4-4B9A-A44D-9E0FB5ECCA55}" type="slidenum">
              <a:rPr lang="en-IN" smtClean="0"/>
              <a:t>‹#›</a:t>
            </a:fld>
            <a:endParaRPr lang="en-IN" dirty="0"/>
          </a:p>
        </p:txBody>
      </p:sp>
      <p:sp>
        <p:nvSpPr>
          <p:cNvPr id="11" name="Rectangle 10"/>
          <p:cNvSpPr/>
          <p:nvPr/>
        </p:nvSpPr>
        <p:spPr>
          <a:xfrm>
            <a:off x="541822" y="4559276"/>
            <a:ext cx="6755166" cy="664367"/>
          </a:xfrm>
          <a:prstGeom prst="rect">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538971" y="3139440"/>
            <a:ext cx="6760868" cy="2077720"/>
          </a:xfrm>
          <a:prstGeom prst="rect">
            <a:avLst/>
          </a:prstGeom>
          <a:noFill/>
          <a:ln w="6350" cmpd="dbl">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p:cNvSpPr>
            <a:spLocks noGrp="1"/>
          </p:cNvSpPr>
          <p:nvPr>
            <p:ph type="subTitle" idx="1"/>
          </p:nvPr>
        </p:nvSpPr>
        <p:spPr>
          <a:xfrm>
            <a:off x="642805" y="4648200"/>
            <a:ext cx="6553200" cy="457200"/>
          </a:xfrm>
        </p:spPr>
        <p:txBody>
          <a:bodyPr>
            <a:normAutofit/>
          </a:bodyPr>
          <a:lstStyle>
            <a:lvl1pPr marL="0" indent="0" algn="ctr">
              <a:buNone/>
              <a:defRPr sz="1800" cap="all" spc="300" baseline="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2" name="Title 1"/>
          <p:cNvSpPr>
            <a:spLocks noGrp="1"/>
          </p:cNvSpPr>
          <p:nvPr>
            <p:ph type="ctrTitle"/>
          </p:nvPr>
        </p:nvSpPr>
        <p:spPr>
          <a:xfrm>
            <a:off x="604705" y="3227033"/>
            <a:ext cx="6629400" cy="1219201"/>
          </a:xfrm>
        </p:spPr>
        <p:txBody>
          <a:bodyPr anchor="b" anchorCtr="0">
            <a:noAutofit/>
          </a:bodyPr>
          <a:lstStyle>
            <a:lvl1pPr>
              <a:defRPr sz="4000">
                <a:solidFill>
                  <a:schemeClr val="accent1">
                    <a:lumMod val="50000"/>
                  </a:schemeClr>
                </a:solidFill>
              </a:defRPr>
            </a:lvl1pPr>
          </a:lstStyle>
          <a:p>
            <a:r>
              <a:rPr lang="en-US" smtClean="0"/>
              <a:t>Click to edit Master title style</a:t>
            </a:r>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7FD57CF-1200-4B8E-900D-0960209B5E22}" type="datetimeFigureOut">
              <a:rPr lang="en-IN" smtClean="0"/>
              <a:t>26/06/20</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6AF91B42-42C4-4B9A-A44D-9E0FB5ECCA55}" type="slidenum">
              <a:rPr lang="en-IN" smtClean="0"/>
              <a:t>‹#›</a:t>
            </a:fld>
            <a:endParaRPr lang="en-IN"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6861702" y="228600"/>
            <a:ext cx="1859280" cy="6122634"/>
          </a:xfrm>
          <a:prstGeom prst="rect">
            <a:avLst/>
          </a:prstGeom>
          <a:solidFill>
            <a:srgbClr val="FFFFFF">
              <a:alpha val="85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sz="1800" kern="1200">
              <a:solidFill>
                <a:schemeClr val="lt1"/>
              </a:solidFill>
              <a:latin typeface="+mn-lt"/>
              <a:ea typeface="+mn-ea"/>
              <a:cs typeface="+mn-cs"/>
            </a:endParaRPr>
          </a:p>
        </p:txBody>
      </p:sp>
      <p:sp>
        <p:nvSpPr>
          <p:cNvPr id="8" name="Rectangle 7"/>
          <p:cNvSpPr/>
          <p:nvPr/>
        </p:nvSpPr>
        <p:spPr>
          <a:xfrm>
            <a:off x="6955225" y="351409"/>
            <a:ext cx="1672235" cy="5877017"/>
          </a:xfrm>
          <a:prstGeom prst="rect">
            <a:avLst/>
          </a:prstGeom>
          <a:solidFill>
            <a:srgbClr val="FFFFFF"/>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Vertical Title 1"/>
          <p:cNvSpPr>
            <a:spLocks noGrp="1"/>
          </p:cNvSpPr>
          <p:nvPr>
            <p:ph type="title" orient="vert"/>
          </p:nvPr>
        </p:nvSpPr>
        <p:spPr>
          <a:xfrm>
            <a:off x="7048577" y="395427"/>
            <a:ext cx="1485531" cy="578898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380999"/>
            <a:ext cx="6172200" cy="5791201"/>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7FD57CF-1200-4B8E-900D-0960209B5E22}" type="datetimeFigureOut">
              <a:rPr lang="en-IN" smtClean="0"/>
              <a:t>26/06/20</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6AF91B42-42C4-4B9A-A44D-9E0FB5ECCA55}" type="slidenum">
              <a:rPr lang="en-IN" smtClean="0"/>
              <a:t>‹#›</a:t>
            </a:fld>
            <a:endParaRPr lang="en-IN"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7FD57CF-1200-4B8E-900D-0960209B5E22}" type="datetimeFigureOut">
              <a:rPr lang="en-IN" smtClean="0"/>
              <a:t>26/06/20</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6AF91B42-42C4-4B9A-A44D-9E0FB5ECCA55}" type="slidenum">
              <a:rPr lang="en-IN" smtClean="0"/>
              <a:t>‹#›</a:t>
            </a:fld>
            <a:endParaRPr lang="en-IN"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0"/>
            <a:ext cx="9144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8" name="Rounded Rectangle 7"/>
          <p:cNvSpPr/>
          <p:nvPr/>
        </p:nvSpPr>
        <p:spPr>
          <a:xfrm>
            <a:off x="91440" y="101600"/>
            <a:ext cx="8961120" cy="6664960"/>
          </a:xfrm>
          <a:prstGeom prst="roundRect">
            <a:avLst>
              <a:gd name="adj" fmla="val 1735"/>
            </a:avLst>
          </a:prstGeom>
          <a:ln w="12700"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10"/>
          </p:nvPr>
        </p:nvSpPr>
        <p:spPr/>
        <p:txBody>
          <a:bodyPr/>
          <a:lstStyle/>
          <a:p>
            <a:fld id="{37FD57CF-1200-4B8E-900D-0960209B5E22}" type="datetimeFigureOut">
              <a:rPr lang="en-IN" smtClean="0"/>
              <a:t>26/06/20</a:t>
            </a:fld>
            <a:endParaRPr lang="en-IN" dirty="0"/>
          </a:p>
        </p:txBody>
      </p:sp>
      <p:sp>
        <p:nvSpPr>
          <p:cNvPr id="13" name="Rectangle 12"/>
          <p:cNvSpPr/>
          <p:nvPr/>
        </p:nvSpPr>
        <p:spPr>
          <a:xfrm>
            <a:off x="451976" y="2946400"/>
            <a:ext cx="8265160" cy="2463800"/>
          </a:xfrm>
          <a:prstGeom prst="rect">
            <a:avLst/>
          </a:prstGeom>
          <a:solidFill>
            <a:srgbClr val="FFFFFF">
              <a:alpha val="83000"/>
            </a:srgb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567656" y="3048000"/>
            <a:ext cx="8033800" cy="2245359"/>
          </a:xfrm>
          <a:prstGeom prst="rect">
            <a:avLst/>
          </a:prstGeom>
          <a:solidFill>
            <a:srgbClr val="FFFFFF"/>
          </a:solidFill>
          <a:ln w="6350" cmpd="dbl">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6AF91B42-42C4-4B9A-A44D-9E0FB5ECCA55}" type="slidenum">
              <a:rPr lang="en-IN" smtClean="0"/>
              <a:t>‹#›</a:t>
            </a:fld>
            <a:endParaRPr lang="en-IN" dirty="0"/>
          </a:p>
        </p:txBody>
      </p:sp>
      <p:sp>
        <p:nvSpPr>
          <p:cNvPr id="2" name="Title 1"/>
          <p:cNvSpPr>
            <a:spLocks noGrp="1"/>
          </p:cNvSpPr>
          <p:nvPr>
            <p:ph type="title"/>
          </p:nvPr>
        </p:nvSpPr>
        <p:spPr>
          <a:xfrm>
            <a:off x="736456" y="3200399"/>
            <a:ext cx="7696200" cy="1295401"/>
          </a:xfrm>
        </p:spPr>
        <p:txBody>
          <a:bodyPr anchor="b" anchorCtr="0">
            <a:noAutofit/>
          </a:bodyPr>
          <a:lstStyle>
            <a:lvl1pPr algn="ctr" defTabSz="914400" rtl="0" eaLnBrk="1" latinLnBrk="0" hangingPunct="1">
              <a:spcBef>
                <a:spcPct val="0"/>
              </a:spcBef>
              <a:buNone/>
              <a:defRPr lang="en-US" sz="4000" kern="1200" cap="all" baseline="0" dirty="0">
                <a:solidFill>
                  <a:schemeClr val="accent1">
                    <a:lumMod val="50000"/>
                  </a:schemeClr>
                </a:solidFill>
                <a:latin typeface="+mj-lt"/>
                <a:ea typeface="+mj-ea"/>
                <a:cs typeface="+mj-cs"/>
              </a:defRPr>
            </a:lvl1pPr>
          </a:lstStyle>
          <a:p>
            <a:r>
              <a:rPr lang="en-US" smtClean="0"/>
              <a:t>Click to edit Master title style</a:t>
            </a:r>
            <a:endParaRPr lang="en-US" dirty="0"/>
          </a:p>
        </p:txBody>
      </p:sp>
      <p:sp>
        <p:nvSpPr>
          <p:cNvPr id="15" name="Rectangle 14"/>
          <p:cNvSpPr/>
          <p:nvPr/>
        </p:nvSpPr>
        <p:spPr>
          <a:xfrm>
            <a:off x="675496" y="4541520"/>
            <a:ext cx="7818120" cy="664367"/>
          </a:xfrm>
          <a:prstGeom prst="rect">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p:cNvSpPr>
            <a:spLocks noGrp="1"/>
          </p:cNvSpPr>
          <p:nvPr>
            <p:ph type="body" idx="1"/>
          </p:nvPr>
        </p:nvSpPr>
        <p:spPr>
          <a:xfrm>
            <a:off x="736456" y="4607510"/>
            <a:ext cx="7696200" cy="523783"/>
          </a:xfrm>
        </p:spPr>
        <p:txBody>
          <a:bodyPr anchor="ctr">
            <a:normAutofit/>
          </a:bodyPr>
          <a:lstStyle>
            <a:lvl1pPr marL="0" indent="0" algn="ctr">
              <a:buNone/>
              <a:defRPr sz="2000" cap="all" spc="250" baseline="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14" name="Rectangle 13"/>
          <p:cNvSpPr/>
          <p:nvPr/>
        </p:nvSpPr>
        <p:spPr>
          <a:xfrm>
            <a:off x="675757" y="3124200"/>
            <a:ext cx="7817599" cy="2077720"/>
          </a:xfrm>
          <a:prstGeom prst="rect">
            <a:avLst/>
          </a:prstGeom>
          <a:noFill/>
          <a:ln w="6350" cmpd="dbl">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26128" y="408372"/>
            <a:ext cx="8260672" cy="1039427"/>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426128" y="1719071"/>
            <a:ext cx="4038600" cy="440740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719071"/>
            <a:ext cx="4038600" cy="440740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37FD57CF-1200-4B8E-900D-0960209B5E22}" type="datetimeFigureOut">
              <a:rPr lang="en-IN" smtClean="0"/>
              <a:t>26/06/20</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6AF91B42-42C4-4B9A-A44D-9E0FB5ECCA55}" type="slidenum">
              <a:rPr lang="en-IN" smtClean="0"/>
              <a:t>‹#›</a:t>
            </a:fld>
            <a:endParaRPr lang="en-IN"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26128" y="408372"/>
            <a:ext cx="8260672" cy="1039427"/>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26128" y="1722438"/>
            <a:ext cx="4040188" cy="639762"/>
          </a:xfrm>
        </p:spPr>
        <p:txBody>
          <a:bodyPr anchor="b">
            <a:noAutofit/>
          </a:bodyPr>
          <a:lstStyle>
            <a:lvl1pPr marL="0" indent="0" algn="ctr">
              <a:buNone/>
              <a:defRPr sz="2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26128" y="2438400"/>
            <a:ext cx="4040188" cy="368776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45025" y="1722438"/>
            <a:ext cx="4041775" cy="639762"/>
          </a:xfrm>
        </p:spPr>
        <p:txBody>
          <a:bodyPr anchor="b">
            <a:noAutofit/>
          </a:bodyPr>
          <a:lstStyle>
            <a:lvl1pPr marL="0" indent="0" algn="ctr">
              <a:buNone/>
              <a:defRPr sz="2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438400"/>
            <a:ext cx="4041775" cy="368776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37FD57CF-1200-4B8E-900D-0960209B5E22}" type="datetimeFigureOut">
              <a:rPr lang="en-IN" smtClean="0"/>
              <a:t>26/06/20</a:t>
            </a:fld>
            <a:endParaRPr lang="en-IN" dirty="0"/>
          </a:p>
        </p:txBody>
      </p:sp>
      <p:sp>
        <p:nvSpPr>
          <p:cNvPr id="8" name="Footer Placeholder 7"/>
          <p:cNvSpPr>
            <a:spLocks noGrp="1"/>
          </p:cNvSpPr>
          <p:nvPr>
            <p:ph type="ftr" sz="quarter" idx="11"/>
          </p:nvPr>
        </p:nvSpPr>
        <p:spPr/>
        <p:txBody>
          <a:bodyPr/>
          <a:lstStyle/>
          <a:p>
            <a:endParaRPr lang="en-IN" dirty="0"/>
          </a:p>
        </p:txBody>
      </p:sp>
      <p:sp>
        <p:nvSpPr>
          <p:cNvPr id="9" name="Slide Number Placeholder 8"/>
          <p:cNvSpPr>
            <a:spLocks noGrp="1"/>
          </p:cNvSpPr>
          <p:nvPr>
            <p:ph type="sldNum" sz="quarter" idx="12"/>
          </p:nvPr>
        </p:nvSpPr>
        <p:spPr/>
        <p:txBody>
          <a:bodyPr/>
          <a:lstStyle/>
          <a:p>
            <a:fld id="{6AF91B42-42C4-4B9A-A44D-9E0FB5ECCA55}" type="slidenum">
              <a:rPr lang="en-IN" smtClean="0"/>
              <a:t>‹#›</a:t>
            </a:fld>
            <a:endParaRPr lang="en-IN"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7FD57CF-1200-4B8E-900D-0960209B5E22}" type="datetimeFigureOut">
              <a:rPr lang="en-IN" smtClean="0"/>
              <a:t>26/06/20</a:t>
            </a:fld>
            <a:endParaRPr lang="en-IN" dirty="0"/>
          </a:p>
        </p:txBody>
      </p:sp>
      <p:sp>
        <p:nvSpPr>
          <p:cNvPr id="4" name="Footer Placeholder 3"/>
          <p:cNvSpPr>
            <a:spLocks noGrp="1"/>
          </p:cNvSpPr>
          <p:nvPr>
            <p:ph type="ftr" sz="quarter" idx="11"/>
          </p:nvPr>
        </p:nvSpPr>
        <p:spPr/>
        <p:txBody>
          <a:bodyPr/>
          <a:lstStyle/>
          <a:p>
            <a:endParaRPr lang="en-IN" dirty="0"/>
          </a:p>
        </p:txBody>
      </p:sp>
      <p:sp>
        <p:nvSpPr>
          <p:cNvPr id="5" name="Slide Number Placeholder 4"/>
          <p:cNvSpPr>
            <a:spLocks noGrp="1"/>
          </p:cNvSpPr>
          <p:nvPr>
            <p:ph type="sldNum" sz="quarter" idx="12"/>
          </p:nvPr>
        </p:nvSpPr>
        <p:spPr/>
        <p:txBody>
          <a:bodyPr/>
          <a:lstStyle/>
          <a:p>
            <a:fld id="{6AF91B42-42C4-4B9A-A44D-9E0FB5ECCA55}" type="slidenum">
              <a:rPr lang="en-IN" smtClean="0"/>
              <a:t>‹#›</a:t>
            </a:fld>
            <a:endParaRPr lang="en-IN"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ounded Rectangle 10"/>
          <p:cNvSpPr/>
          <p:nvPr/>
        </p:nvSpPr>
        <p:spPr>
          <a:xfrm>
            <a:off x="91440" y="101600"/>
            <a:ext cx="8961120" cy="6664960"/>
          </a:xfrm>
          <a:prstGeom prst="roundRect">
            <a:avLst>
              <a:gd name="adj" fmla="val 1735"/>
            </a:avLst>
          </a:prstGeom>
          <a:ln w="12700"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Date Placeholder 1"/>
          <p:cNvSpPr>
            <a:spLocks noGrp="1"/>
          </p:cNvSpPr>
          <p:nvPr>
            <p:ph type="dt" sz="half" idx="10"/>
          </p:nvPr>
        </p:nvSpPr>
        <p:spPr/>
        <p:txBody>
          <a:bodyPr/>
          <a:lstStyle/>
          <a:p>
            <a:fld id="{37FD57CF-1200-4B8E-900D-0960209B5E22}" type="datetimeFigureOut">
              <a:rPr lang="en-IN" smtClean="0"/>
              <a:t>26/06/20</a:t>
            </a:fld>
            <a:endParaRPr lang="en-IN" dirty="0"/>
          </a:p>
        </p:txBody>
      </p:sp>
      <p:sp>
        <p:nvSpPr>
          <p:cNvPr id="3" name="Footer Placeholder 2"/>
          <p:cNvSpPr>
            <a:spLocks noGrp="1"/>
          </p:cNvSpPr>
          <p:nvPr>
            <p:ph type="ftr" sz="quarter" idx="11"/>
          </p:nvPr>
        </p:nvSpPr>
        <p:spPr/>
        <p:txBody>
          <a:bodyPr/>
          <a:lstStyle/>
          <a:p>
            <a:endParaRPr lang="en-IN" dirty="0"/>
          </a:p>
        </p:txBody>
      </p:sp>
      <p:sp>
        <p:nvSpPr>
          <p:cNvPr id="4" name="Slide Number Placeholder 3"/>
          <p:cNvSpPr>
            <a:spLocks noGrp="1"/>
          </p:cNvSpPr>
          <p:nvPr>
            <p:ph type="sldNum" sz="quarter" idx="12"/>
          </p:nvPr>
        </p:nvSpPr>
        <p:spPr/>
        <p:txBody>
          <a:bodyPr/>
          <a:lstStyle/>
          <a:p>
            <a:fld id="{6AF91B42-42C4-4B9A-A44D-9E0FB5ECCA55}" type="slidenum">
              <a:rPr lang="en-IN" smtClean="0"/>
              <a:t>‹#›</a:t>
            </a:fld>
            <a:endParaRPr lang="en-IN"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ounded Rectangle 11"/>
          <p:cNvSpPr/>
          <p:nvPr/>
        </p:nvSpPr>
        <p:spPr>
          <a:xfrm>
            <a:off x="91440" y="101600"/>
            <a:ext cx="8961120" cy="6664960"/>
          </a:xfrm>
          <a:prstGeom prst="roundRect">
            <a:avLst>
              <a:gd name="adj" fmla="val 1735"/>
            </a:avLst>
          </a:prstGeom>
          <a:ln w="12700"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886200" y="685800"/>
            <a:ext cx="4572000" cy="525780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37FD57CF-1200-4B8E-900D-0960209B5E22}" type="datetimeFigureOut">
              <a:rPr lang="en-IN" smtClean="0"/>
              <a:t>26/06/20</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6AF91B42-42C4-4B9A-A44D-9E0FB5ECCA55}" type="slidenum">
              <a:rPr lang="en-IN" smtClean="0"/>
              <a:t>‹#›</a:t>
            </a:fld>
            <a:endParaRPr lang="en-IN" dirty="0"/>
          </a:p>
        </p:txBody>
      </p:sp>
      <p:sp>
        <p:nvSpPr>
          <p:cNvPr id="8" name="Rectangle 7"/>
          <p:cNvSpPr/>
          <p:nvPr/>
        </p:nvSpPr>
        <p:spPr>
          <a:xfrm>
            <a:off x="560034" y="1505712"/>
            <a:ext cx="2716566" cy="3523488"/>
          </a:xfrm>
          <a:prstGeom prst="rect">
            <a:avLst/>
          </a:prstGeom>
          <a:solidFill>
            <a:srgbClr val="FFFFFF">
              <a:alpha val="83000"/>
            </a:srgb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676690" y="1642472"/>
            <a:ext cx="2483254" cy="3234328"/>
          </a:xfrm>
          <a:prstGeom prst="rect">
            <a:avLst/>
          </a:prstGeom>
          <a:solidFill>
            <a:srgbClr val="FFFFFF"/>
          </a:solidFill>
          <a:ln w="6350" cmpd="dbl">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p:cNvSpPr>
            <a:spLocks noGrp="1"/>
          </p:cNvSpPr>
          <p:nvPr>
            <p:ph type="body" sz="half" idx="2"/>
          </p:nvPr>
        </p:nvSpPr>
        <p:spPr>
          <a:xfrm>
            <a:off x="769000" y="2971800"/>
            <a:ext cx="2298634" cy="1752600"/>
          </a:xfrm>
        </p:spPr>
        <p:txBody>
          <a:bodyPr/>
          <a:lstStyle>
            <a:lvl1pPr marL="0" indent="0">
              <a:spcBef>
                <a:spcPts val="400"/>
              </a:spcBef>
              <a:buNone/>
              <a:defRPr sz="1400">
                <a:solidFill>
                  <a:schemeClr val="accent1">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 name="Title 1"/>
          <p:cNvSpPr>
            <a:spLocks noGrp="1"/>
          </p:cNvSpPr>
          <p:nvPr>
            <p:ph type="title"/>
          </p:nvPr>
        </p:nvSpPr>
        <p:spPr>
          <a:xfrm>
            <a:off x="769000" y="1734312"/>
            <a:ext cx="2298634" cy="1191620"/>
          </a:xfrm>
        </p:spPr>
        <p:txBody>
          <a:bodyPr anchor="b">
            <a:normAutofit/>
          </a:bodyPr>
          <a:lstStyle>
            <a:lvl1pPr algn="l">
              <a:defRPr sz="2000" b="0">
                <a:solidFill>
                  <a:schemeClr val="accent1">
                    <a:lumMod val="75000"/>
                  </a:schemeClr>
                </a:solidFill>
              </a:defRPr>
            </a:lvl1pPr>
          </a:lstStyle>
          <a:p>
            <a:r>
              <a:rPr lang="en-US" smtClean="0"/>
              <a:t>Click to edit Master title style</a:t>
            </a:r>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0"/>
            <a:ext cx="9144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 name="Rounded Rectangle 8"/>
          <p:cNvSpPr/>
          <p:nvPr/>
        </p:nvSpPr>
        <p:spPr>
          <a:xfrm>
            <a:off x="91440" y="101600"/>
            <a:ext cx="8961120" cy="6664960"/>
          </a:xfrm>
          <a:prstGeom prst="roundRect">
            <a:avLst>
              <a:gd name="adj" fmla="val 1735"/>
            </a:avLst>
          </a:prstGeom>
          <a:ln w="12700"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idx="1"/>
          </p:nvPr>
        </p:nvSpPr>
        <p:spPr>
          <a:xfrm>
            <a:off x="685800" y="621437"/>
            <a:ext cx="7772400" cy="4331564"/>
          </a:xfrm>
          <a:solidFill>
            <a:schemeClr val="bg2"/>
          </a:solidFill>
          <a:ln>
            <a:noFill/>
          </a:ln>
          <a:effectLst>
            <a:softEdge rad="12700"/>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5" name="Date Placeholder 4"/>
          <p:cNvSpPr>
            <a:spLocks noGrp="1"/>
          </p:cNvSpPr>
          <p:nvPr>
            <p:ph type="dt" sz="half" idx="10"/>
          </p:nvPr>
        </p:nvSpPr>
        <p:spPr/>
        <p:txBody>
          <a:bodyPr/>
          <a:lstStyle/>
          <a:p>
            <a:fld id="{37FD57CF-1200-4B8E-900D-0960209B5E22}" type="datetimeFigureOut">
              <a:rPr lang="en-IN" smtClean="0"/>
              <a:t>26/06/20</a:t>
            </a:fld>
            <a:endParaRPr lang="en-IN" dirty="0"/>
          </a:p>
        </p:txBody>
      </p:sp>
      <p:sp>
        <p:nvSpPr>
          <p:cNvPr id="7" name="Slide Number Placeholder 6"/>
          <p:cNvSpPr>
            <a:spLocks noGrp="1"/>
          </p:cNvSpPr>
          <p:nvPr>
            <p:ph type="sldNum" sz="quarter" idx="12"/>
          </p:nvPr>
        </p:nvSpPr>
        <p:spPr/>
        <p:txBody>
          <a:bodyPr/>
          <a:lstStyle/>
          <a:p>
            <a:fld id="{6AF91B42-42C4-4B9A-A44D-9E0FB5ECCA55}" type="slidenum">
              <a:rPr lang="en-IN" smtClean="0"/>
              <a:t>‹#›</a:t>
            </a:fld>
            <a:endParaRPr lang="en-IN" dirty="0"/>
          </a:p>
        </p:txBody>
      </p:sp>
      <p:sp>
        <p:nvSpPr>
          <p:cNvPr id="10" name="Rectangle 9"/>
          <p:cNvSpPr/>
          <p:nvPr/>
        </p:nvSpPr>
        <p:spPr>
          <a:xfrm>
            <a:off x="685800" y="4953000"/>
            <a:ext cx="7772400" cy="1371600"/>
          </a:xfrm>
          <a:prstGeom prst="rect">
            <a:avLst/>
          </a:prstGeom>
          <a:solidFill>
            <a:srgbClr val="FFFFFF">
              <a:alpha val="83000"/>
            </a:srgb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761999" y="5029200"/>
            <a:ext cx="7600765" cy="1202924"/>
          </a:xfrm>
          <a:prstGeom prst="rect">
            <a:avLst/>
          </a:prstGeom>
          <a:solidFill>
            <a:srgbClr val="FFFFFF"/>
          </a:solidFill>
          <a:ln w="6350" cmpd="dbl">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ooter Placeholder 5"/>
          <p:cNvSpPr>
            <a:spLocks noGrp="1"/>
          </p:cNvSpPr>
          <p:nvPr>
            <p:ph type="ftr" sz="quarter" idx="11"/>
          </p:nvPr>
        </p:nvSpPr>
        <p:spPr/>
        <p:txBody>
          <a:bodyPr/>
          <a:lstStyle/>
          <a:p>
            <a:endParaRPr lang="en-IN" dirty="0"/>
          </a:p>
        </p:txBody>
      </p:sp>
      <p:sp>
        <p:nvSpPr>
          <p:cNvPr id="13" name="Rectangle 12"/>
          <p:cNvSpPr/>
          <p:nvPr/>
        </p:nvSpPr>
        <p:spPr>
          <a:xfrm>
            <a:off x="914400" y="5638800"/>
            <a:ext cx="7328514" cy="451696"/>
          </a:xfrm>
          <a:prstGeom prst="rect">
            <a:avLst/>
          </a:prstGeom>
          <a:solidFill>
            <a:schemeClr val="accent1"/>
          </a:solidFill>
          <a:ln w="6350" cmpd="dbl">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605589" y="5074920"/>
            <a:ext cx="7946136" cy="1097280"/>
          </a:xfrm>
          <a:prstGeom prst="rect">
            <a:avLst/>
          </a:prstGeom>
          <a:noFill/>
          <a:ln w="6350" cmpd="dbl">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p:cNvSpPr>
            <a:spLocks noGrp="1"/>
          </p:cNvSpPr>
          <p:nvPr>
            <p:ph type="body" sz="half" idx="2"/>
          </p:nvPr>
        </p:nvSpPr>
        <p:spPr>
          <a:xfrm>
            <a:off x="956289" y="5656556"/>
            <a:ext cx="7244736" cy="401715"/>
          </a:xfrm>
        </p:spPr>
        <p:txBody>
          <a:bodyPr anchor="ctr">
            <a:normAutofit/>
          </a:bodyPr>
          <a:lstStyle>
            <a:lvl1pPr marL="0" indent="0" algn="ctr">
              <a:buNone/>
              <a:defRPr sz="1500" cap="all" spc="250" baseline="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 name="Title 1"/>
          <p:cNvSpPr>
            <a:spLocks noGrp="1"/>
          </p:cNvSpPr>
          <p:nvPr>
            <p:ph type="title"/>
          </p:nvPr>
        </p:nvSpPr>
        <p:spPr>
          <a:xfrm>
            <a:off x="914400" y="5105400"/>
            <a:ext cx="7328514" cy="523043"/>
          </a:xfrm>
        </p:spPr>
        <p:txBody>
          <a:bodyPr anchor="ctr" anchorCtr="0"/>
          <a:lstStyle>
            <a:lvl1pPr algn="ctr">
              <a:defRPr sz="2000" b="0">
                <a:solidFill>
                  <a:schemeClr val="accent1">
                    <a:lumMod val="75000"/>
                  </a:schemeClr>
                </a:solidFill>
              </a:defRPr>
            </a:lvl1pPr>
          </a:lstStyle>
          <a:p>
            <a:r>
              <a:rPr lang="en-US" smtClean="0"/>
              <a:t>Click to edit Master title style</a:t>
            </a:r>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8" name="Rectangle 7"/>
          <p:cNvSpPr/>
          <p:nvPr/>
        </p:nvSpPr>
        <p:spPr>
          <a:xfrm>
            <a:off x="0" y="0"/>
            <a:ext cx="9144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 name="Rounded Rectangle 6"/>
          <p:cNvSpPr/>
          <p:nvPr/>
        </p:nvSpPr>
        <p:spPr>
          <a:xfrm>
            <a:off x="91440" y="101600"/>
            <a:ext cx="8961120" cy="6664960"/>
          </a:xfrm>
          <a:prstGeom prst="roundRect">
            <a:avLst>
              <a:gd name="adj" fmla="val 1735"/>
            </a:avLst>
          </a:prstGeom>
          <a:ln w="12700"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p:cNvSpPr>
            <a:spLocks noGrp="1"/>
          </p:cNvSpPr>
          <p:nvPr>
            <p:ph type="body" idx="1"/>
          </p:nvPr>
        </p:nvSpPr>
        <p:spPr>
          <a:xfrm>
            <a:off x="457200" y="1752600"/>
            <a:ext cx="8229600" cy="43735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2"/>
                </a:solidFill>
              </a:defRPr>
            </a:lvl1pPr>
          </a:lstStyle>
          <a:p>
            <a:fld id="{37FD57CF-1200-4B8E-900D-0960209B5E22}" type="datetimeFigureOut">
              <a:rPr lang="en-IN" smtClean="0"/>
              <a:t>26/06/20</a:t>
            </a:fld>
            <a:endParaRPr lang="en-IN"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2"/>
                </a:solidFill>
              </a:defRPr>
            </a:lvl1pPr>
          </a:lstStyle>
          <a:p>
            <a:endParaRPr lang="en-IN"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2"/>
                </a:solidFill>
              </a:defRPr>
            </a:lvl1pPr>
          </a:lstStyle>
          <a:p>
            <a:fld id="{6AF91B42-42C4-4B9A-A44D-9E0FB5ECCA55}" type="slidenum">
              <a:rPr lang="en-IN" smtClean="0"/>
              <a:t>‹#›</a:t>
            </a:fld>
            <a:endParaRPr lang="en-IN" dirty="0"/>
          </a:p>
        </p:txBody>
      </p:sp>
      <p:sp>
        <p:nvSpPr>
          <p:cNvPr id="9" name="Rectangle 8"/>
          <p:cNvSpPr/>
          <p:nvPr/>
        </p:nvSpPr>
        <p:spPr>
          <a:xfrm>
            <a:off x="274320" y="278166"/>
            <a:ext cx="8595360" cy="1325880"/>
          </a:xfrm>
          <a:prstGeom prst="rect">
            <a:avLst/>
          </a:prstGeom>
          <a:solidFill>
            <a:srgbClr val="FFFFFF">
              <a:alpha val="83000"/>
            </a:srgb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sz="1800" kern="1200">
              <a:solidFill>
                <a:schemeClr val="lt1"/>
              </a:solidFill>
              <a:latin typeface="+mn-lt"/>
              <a:ea typeface="+mn-ea"/>
              <a:cs typeface="+mn-cs"/>
            </a:endParaRPr>
          </a:p>
        </p:txBody>
      </p:sp>
      <p:sp>
        <p:nvSpPr>
          <p:cNvPr id="10" name="Rectangle 9"/>
          <p:cNvSpPr/>
          <p:nvPr/>
        </p:nvSpPr>
        <p:spPr>
          <a:xfrm>
            <a:off x="372863" y="372862"/>
            <a:ext cx="8380520" cy="1118587"/>
          </a:xfrm>
          <a:prstGeom prst="rect">
            <a:avLst/>
          </a:prstGeom>
          <a:solidFill>
            <a:srgbClr val="FFFFFF"/>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426128" y="408372"/>
            <a:ext cx="8260672" cy="1039427"/>
          </a:xfrm>
          <a:prstGeom prst="rect">
            <a:avLst/>
          </a:prstGeom>
        </p:spPr>
        <p:txBody>
          <a:bodyPr vert="horz" lIns="91440" tIns="45720" rIns="91440" bIns="45720" rtlCol="0" anchor="ctr">
            <a:normAutofit/>
          </a:bodyPr>
          <a:lstStyle/>
          <a:p>
            <a:r>
              <a:rPr lang="en-US" smtClean="0"/>
              <a:t>Click to edit Master title style</a:t>
            </a:r>
            <a:endParaRPr lang="en-US" dirty="0"/>
          </a:p>
        </p:txBody>
      </p:sp>
    </p:spTree>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ctr" defTabSz="914400" rtl="0" eaLnBrk="1" latinLnBrk="0" hangingPunct="1">
        <a:spcBef>
          <a:spcPct val="0"/>
        </a:spcBef>
        <a:buNone/>
        <a:defRPr sz="3500" kern="1200" cap="all" baseline="0">
          <a:solidFill>
            <a:schemeClr val="accent1">
              <a:lumMod val="75000"/>
            </a:schemeClr>
          </a:solidFill>
          <a:latin typeface="+mj-lt"/>
          <a:ea typeface="+mj-ea"/>
          <a:cs typeface="+mj-cs"/>
        </a:defRPr>
      </a:lvl1pPr>
    </p:titleStyle>
    <p:bodyStyle>
      <a:lvl1pPr marL="342900" indent="-228600" algn="l" defTabSz="914400" rtl="0" eaLnBrk="1" latinLnBrk="0" hangingPunct="1">
        <a:spcBef>
          <a:spcPct val="20000"/>
        </a:spcBef>
        <a:buClr>
          <a:schemeClr val="accent1"/>
        </a:buClr>
        <a:buFont typeface="Arial" pitchFamily="34" charset="0"/>
        <a:buChar char="•"/>
        <a:defRPr sz="2400" kern="1200">
          <a:solidFill>
            <a:schemeClr val="tx2"/>
          </a:solidFill>
          <a:latin typeface="+mn-lt"/>
          <a:ea typeface="+mn-ea"/>
          <a:cs typeface="+mn-cs"/>
        </a:defRPr>
      </a:lvl1pPr>
      <a:lvl2pPr marL="640080" indent="-228600" algn="l" defTabSz="914400" rtl="0" eaLnBrk="1" latinLnBrk="0" hangingPunct="1">
        <a:spcBef>
          <a:spcPct val="20000"/>
        </a:spcBef>
        <a:buClr>
          <a:schemeClr val="accent2"/>
        </a:buClr>
        <a:buFont typeface="Arial" pitchFamily="34" charset="0"/>
        <a:buChar char="•"/>
        <a:defRPr sz="2000" kern="1200">
          <a:solidFill>
            <a:schemeClr val="tx2"/>
          </a:solidFill>
          <a:latin typeface="+mn-lt"/>
          <a:ea typeface="+mn-ea"/>
          <a:cs typeface="+mn-cs"/>
        </a:defRPr>
      </a:lvl2pPr>
      <a:lvl3pPr marL="914400" indent="-228600" algn="l" defTabSz="914400" rtl="0" eaLnBrk="1" latinLnBrk="0" hangingPunct="1">
        <a:spcBef>
          <a:spcPct val="20000"/>
        </a:spcBef>
        <a:buClr>
          <a:schemeClr val="accent3"/>
        </a:buClr>
        <a:buFont typeface="Arial" pitchFamily="34" charset="0"/>
        <a:buChar char="•"/>
        <a:defRPr sz="1800" kern="1200">
          <a:solidFill>
            <a:schemeClr val="tx2"/>
          </a:solidFill>
          <a:latin typeface="+mn-lt"/>
          <a:ea typeface="+mn-ea"/>
          <a:cs typeface="+mn-cs"/>
        </a:defRPr>
      </a:lvl3pPr>
      <a:lvl4pPr marL="1280160" indent="-228600" algn="l" defTabSz="914400" rtl="0" eaLnBrk="1" latinLnBrk="0" hangingPunct="1">
        <a:spcBef>
          <a:spcPct val="20000"/>
        </a:spcBef>
        <a:buClr>
          <a:schemeClr val="accent4"/>
        </a:buClr>
        <a:buFont typeface="Arial" pitchFamily="34" charset="0"/>
        <a:buChar char="•"/>
        <a:defRPr sz="1600" kern="1200">
          <a:solidFill>
            <a:schemeClr val="tx2"/>
          </a:solidFill>
          <a:latin typeface="+mn-lt"/>
          <a:ea typeface="+mn-ea"/>
          <a:cs typeface="+mn-cs"/>
        </a:defRPr>
      </a:lvl4pPr>
      <a:lvl5pPr marL="1554480" indent="-228600" algn="l" defTabSz="914400" rtl="0" eaLnBrk="1" latinLnBrk="0" hangingPunct="1">
        <a:spcBef>
          <a:spcPct val="20000"/>
        </a:spcBef>
        <a:buClr>
          <a:schemeClr val="accent5"/>
        </a:buClr>
        <a:buFont typeface="Arial" pitchFamily="34" charset="0"/>
        <a:buChar char="•"/>
        <a:defRPr sz="1600" kern="1200" baseline="0">
          <a:solidFill>
            <a:schemeClr val="tx2"/>
          </a:solidFill>
          <a:latin typeface="+mn-lt"/>
          <a:ea typeface="+mn-ea"/>
          <a:cs typeface="+mn-cs"/>
        </a:defRPr>
      </a:lvl5pPr>
      <a:lvl6pPr marL="1737360" indent="-182880" algn="l" defTabSz="914400" rtl="0" eaLnBrk="1" latinLnBrk="0" hangingPunct="1">
        <a:spcBef>
          <a:spcPct val="20000"/>
        </a:spcBef>
        <a:buClr>
          <a:schemeClr val="accent1"/>
        </a:buClr>
        <a:buFont typeface="Arial" pitchFamily="34" charset="0"/>
        <a:buChar char="•"/>
        <a:defRPr sz="1400" kern="1200">
          <a:solidFill>
            <a:schemeClr val="tx2"/>
          </a:solidFill>
          <a:latin typeface="+mn-lt"/>
          <a:ea typeface="+mn-ea"/>
          <a:cs typeface="+mn-cs"/>
        </a:defRPr>
      </a:lvl6pPr>
      <a:lvl7pPr marL="2011680" indent="-182880" algn="l" defTabSz="914400" rtl="0" eaLnBrk="1" latinLnBrk="0" hangingPunct="1">
        <a:spcBef>
          <a:spcPct val="20000"/>
        </a:spcBef>
        <a:buClr>
          <a:schemeClr val="accent2"/>
        </a:buClr>
        <a:buFont typeface="Arial" pitchFamily="34" charset="0"/>
        <a:buChar char="•"/>
        <a:defRPr sz="1400" kern="1200">
          <a:solidFill>
            <a:schemeClr val="tx2"/>
          </a:solidFill>
          <a:latin typeface="+mn-lt"/>
          <a:ea typeface="+mn-ea"/>
          <a:cs typeface="+mn-cs"/>
        </a:defRPr>
      </a:lvl7pPr>
      <a:lvl8pPr marL="2194560" indent="-182880" algn="l" defTabSz="914400" rtl="0" eaLnBrk="1" latinLnBrk="0" hangingPunct="1">
        <a:spcBef>
          <a:spcPct val="20000"/>
        </a:spcBef>
        <a:buClr>
          <a:schemeClr val="accent3"/>
        </a:buClr>
        <a:buFont typeface="Arial" pitchFamily="34" charset="0"/>
        <a:buChar char="•"/>
        <a:defRPr sz="1400" kern="1200">
          <a:solidFill>
            <a:schemeClr val="tx2"/>
          </a:solidFill>
          <a:latin typeface="+mn-lt"/>
          <a:ea typeface="+mn-ea"/>
          <a:cs typeface="+mn-cs"/>
        </a:defRPr>
      </a:lvl8pPr>
      <a:lvl9pPr marL="2377440" indent="-182880" algn="l" defTabSz="914400" rtl="0" eaLnBrk="1" latinLnBrk="0" hangingPunct="1">
        <a:spcBef>
          <a:spcPct val="20000"/>
        </a:spcBef>
        <a:buClr>
          <a:schemeClr val="accent4"/>
        </a:buClr>
        <a:buFont typeface="Arial" pitchFamily="34" charset="0"/>
        <a:buChar char="•"/>
        <a:defRPr sz="14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 Id="rId3"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 Id="rId3"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9.gi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1.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8.jpe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png"/><Relationship Id="rId3" Type="http://schemas.openxmlformats.org/officeDocument/2006/relationships/image" Target="../media/image3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35.jpe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6.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7.png"/><Relationship Id="rId3" Type="http://schemas.openxmlformats.org/officeDocument/2006/relationships/image" Target="../media/image3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image" Target="../media/image41.png"/><Relationship Id="rId1" Type="http://schemas.openxmlformats.org/officeDocument/2006/relationships/slideLayout" Target="../slideLayouts/slideLayout7.xml"/><Relationship Id="rId2" Type="http://schemas.openxmlformats.org/officeDocument/2006/relationships/image" Target="../media/image39.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2.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3.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4.png"/></Relationships>
</file>

<file path=ppt/slides/_rels/slide55.xml.rels><?xml version="1.0" encoding="UTF-8" standalone="yes"?>
<Relationships xmlns="http://schemas.openxmlformats.org/package/2006/relationships"><Relationship Id="rId3" Type="http://schemas.openxmlformats.org/officeDocument/2006/relationships/image" Target="../media/image46.jpeg"/><Relationship Id="rId4" Type="http://schemas.openxmlformats.org/officeDocument/2006/relationships/image" Target="../media/image47.png"/><Relationship Id="rId5" Type="http://schemas.openxmlformats.org/officeDocument/2006/relationships/oleObject" Target="file:///\\localhost\Users\jagadeeshrpai\Desktop\Macintosh%20HD:Users:jagadeeshrpai:Downloads:Turtlebot_final_project_report%20copy.docx!OLE_LINK3" TargetMode="External"/><Relationship Id="rId6" Type="http://schemas.openxmlformats.org/officeDocument/2006/relationships/image" Target="../media/image45.emf"/><Relationship Id="rId1" Type="http://schemas.openxmlformats.org/officeDocument/2006/relationships/vmlDrawing" Target="../drawings/vmlDrawing1.vml"/><Relationship Id="rId2"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8.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9.png"/></Relationships>
</file>

<file path=ppt/slides/_rels/slide58.xml.rels><?xml version="1.0" encoding="UTF-8" standalone="yes"?>
<Relationships xmlns="http://schemas.openxmlformats.org/package/2006/relationships"><Relationship Id="rId3" Type="http://schemas.openxmlformats.org/officeDocument/2006/relationships/hyperlink" Target="https://drive.google.com/file/d/12NjBvPkTxHSuO2kUyQ-ttJPAmx2gdVkI/view?usp=sharing" TargetMode="External"/><Relationship Id="rId4" Type="http://schemas.openxmlformats.org/officeDocument/2006/relationships/hyperlink" Target="https://drive.google.com/file/d/182E2UXXKGur9vsdOEEpNczUd_yS9xaC5/view?usp=sharing" TargetMode="External"/><Relationship Id="rId5" Type="http://schemas.openxmlformats.org/officeDocument/2006/relationships/hyperlink" Target="https://drive.google.com/file/d/1_KRV_31bVkH0IzDSp_PRCWEgpMbcHOPk/view?usp=sharing" TargetMode="External"/><Relationship Id="rId1" Type="http://schemas.openxmlformats.org/officeDocument/2006/relationships/slideLayout" Target="../slideLayouts/slideLayout6.xml"/><Relationship Id="rId2" Type="http://schemas.openxmlformats.org/officeDocument/2006/relationships/hyperlink" Target="https://drive.google.com/file/d/1lqURgPejlmygs-NDymq2YInCCsQGx-_8/view?usp=sharing" TargetMode="External"/></Relationships>
</file>

<file path=ppt/slides/_rels/slide59.xml.rels><?xml version="1.0" encoding="UTF-8" standalone="yes"?>
<Relationships xmlns="http://schemas.openxmlformats.org/package/2006/relationships"><Relationship Id="rId3" Type="http://schemas.openxmlformats.org/officeDocument/2006/relationships/hyperlink" Target="https://drive.google.com/file/d/14-rpY3t9FzSPlW_7IvS5MGizevIk8Cao/view?usp=drivesdk" TargetMode="External"/><Relationship Id="rId4" Type="http://schemas.openxmlformats.org/officeDocument/2006/relationships/hyperlink" Target="https://drive.google.com/file/d/1li_B-5eQ-PNpNNRiwqN2KZFJyDKmZGaq/view?usp=drivesdk" TargetMode="External"/><Relationship Id="rId5" Type="http://schemas.openxmlformats.org/officeDocument/2006/relationships/hyperlink" Target="https://drive.google.com/file/d/1TyyJFoYREN8ObCxuNGViKgtV5nu6_u5t/view?usp=sharing" TargetMode="External"/><Relationship Id="rId6" Type="http://schemas.openxmlformats.org/officeDocument/2006/relationships/hyperlink" Target="https://drive.google.com/file/d/1AY-KWkjH9jjBOrNws6DDFNbZUIFBGZbY/view?usp=sharing" TargetMode="External"/><Relationship Id="rId7" Type="http://schemas.openxmlformats.org/officeDocument/2006/relationships/hyperlink" Target="https://drive.google.com/file/d/1zIjFVV1Mzp06uLFbJJ4eIzD-28XZ1Gmr/view?usp=sharing" TargetMode="External"/><Relationship Id="rId1" Type="http://schemas.openxmlformats.org/officeDocument/2006/relationships/slideLayout" Target="../slideLayouts/slideLayout6.xml"/><Relationship Id="rId2" Type="http://schemas.openxmlformats.org/officeDocument/2006/relationships/notesSlide" Target="../notesSlides/notesSlide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jpe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2.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3.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70.xml.rels><?xml version="1.0" encoding="UTF-8" standalone="yes"?>
<Relationships xmlns="http://schemas.openxmlformats.org/package/2006/relationships"><Relationship Id="rId3" Type="http://schemas.openxmlformats.org/officeDocument/2006/relationships/hyperlink" Target="https://youtu.be/zw7gvPr8HGQ" TargetMode="External"/><Relationship Id="rId4" Type="http://schemas.openxmlformats.org/officeDocument/2006/relationships/image" Target="../media/image55.png"/><Relationship Id="rId5" Type="http://schemas.openxmlformats.org/officeDocument/2006/relationships/image" Target="../media/image56.png"/><Relationship Id="rId6" Type="http://schemas.openxmlformats.org/officeDocument/2006/relationships/image" Target="../media/image57.png"/><Relationship Id="rId7" Type="http://schemas.openxmlformats.org/officeDocument/2006/relationships/image" Target="../media/image58.png"/><Relationship Id="rId1" Type="http://schemas.openxmlformats.org/officeDocument/2006/relationships/slideLayout" Target="../slideLayouts/slideLayout2.xml"/><Relationship Id="rId2" Type="http://schemas.openxmlformats.org/officeDocument/2006/relationships/hyperlink" Target="https://youtu.be/6wjJIstEaW0" TargetMode="External"/></Relationships>
</file>

<file path=ppt/slides/_rels/slide71.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59.png"/><Relationship Id="rId1" Type="http://schemas.microsoft.com/office/2007/relationships/media" Target="file:///D:\HBCSE\videos\exploded%20mechanical.mp4" TargetMode="External"/><Relationship Id="rId2" Type="http://schemas.openxmlformats.org/officeDocument/2006/relationships/video" Target="file:///D:\HBCSE\videos\exploded%20mechanical.mp4" TargetMode="External"/></Relationships>
</file>

<file path=ppt/slides/_rels/slide72.xml.rels><?xml version="1.0" encoding="UTF-8" standalone="yes"?>
<Relationships xmlns="http://schemas.openxmlformats.org/package/2006/relationships"><Relationship Id="rId3" Type="http://schemas.openxmlformats.org/officeDocument/2006/relationships/image" Target="../media/image61.png"/><Relationship Id="rId4" Type="http://schemas.openxmlformats.org/officeDocument/2006/relationships/image" Target="../media/image62.png"/><Relationship Id="rId1" Type="http://schemas.openxmlformats.org/officeDocument/2006/relationships/slideLayout" Target="../slideLayouts/slideLayout2.xml"/><Relationship Id="rId2" Type="http://schemas.openxmlformats.org/officeDocument/2006/relationships/image" Target="../media/image60.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3.png"/><Relationship Id="rId3" Type="http://schemas.openxmlformats.org/officeDocument/2006/relationships/image" Target="../media/image64.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youtu.be/nMw-iiXcBq8" TargetMode="External"/></Relationships>
</file>

<file path=ppt/slides/_rels/slide75.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59.png"/><Relationship Id="rId1" Type="http://schemas.microsoft.com/office/2007/relationships/media" Target="file:///D:\HBCSE\videos\electrical%20exploded.mp4" TargetMode="External"/><Relationship Id="rId2" Type="http://schemas.openxmlformats.org/officeDocument/2006/relationships/video" Target="file:///D:\HBCSE\videos\electrical%20exploded.mp4" TargetMode="External"/></Relationships>
</file>

<file path=ppt/slides/_rels/slide76.xml.rels><?xml version="1.0" encoding="UTF-8" standalone="yes"?>
<Relationships xmlns="http://schemas.openxmlformats.org/package/2006/relationships"><Relationship Id="rId3" Type="http://schemas.openxmlformats.org/officeDocument/2006/relationships/image" Target="../media/image66.png"/><Relationship Id="rId4" Type="http://schemas.openxmlformats.org/officeDocument/2006/relationships/image" Target="../media/image67.png"/><Relationship Id="rId1" Type="http://schemas.openxmlformats.org/officeDocument/2006/relationships/slideLayout" Target="../slideLayouts/slideLayout2.xml"/><Relationship Id="rId2" Type="http://schemas.openxmlformats.org/officeDocument/2006/relationships/image" Target="../media/image65.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8.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9.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1.png"/></Relationships>
</file>

<file path=ppt/slides/_rels/slide82.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59.png"/><Relationship Id="rId1" Type="http://schemas.microsoft.com/office/2007/relationships/media" Target="file:///C:\Users\acer\Videos\2020-06-23%2017-10-42.mkv" TargetMode="External"/><Relationship Id="rId2" Type="http://schemas.openxmlformats.org/officeDocument/2006/relationships/video" Target="file:///C:\Users\acer\Videos\2020-06-23%2017-10-42.mkv" TargetMode="Externa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1" Type="http://schemas.openxmlformats.org/officeDocument/2006/relationships/hyperlink" Target="https://youtu.be/EHoBY8gCtp8" TargetMode="External"/><Relationship Id="rId12" Type="http://schemas.openxmlformats.org/officeDocument/2006/relationships/hyperlink" Target="https://youtu.be/eRUBuXxHkuU" TargetMode="External"/><Relationship Id="rId1" Type="http://schemas.openxmlformats.org/officeDocument/2006/relationships/slideLayout" Target="../slideLayouts/slideLayout2.xml"/><Relationship Id="rId2" Type="http://schemas.openxmlformats.org/officeDocument/2006/relationships/hyperlink" Target="https://youtu.be/nMw-iiXcBq8" TargetMode="External"/><Relationship Id="rId3" Type="http://schemas.openxmlformats.org/officeDocument/2006/relationships/hyperlink" Target="https://youtu.be/Kqc17-Jy2LI" TargetMode="External"/><Relationship Id="rId4" Type="http://schemas.openxmlformats.org/officeDocument/2006/relationships/hyperlink" Target="https://youtu.be/WBas0Xoxg9Q" TargetMode="External"/><Relationship Id="rId5" Type="http://schemas.openxmlformats.org/officeDocument/2006/relationships/hyperlink" Target="https://youtu.be/Vnx021O-YiY" TargetMode="External"/><Relationship Id="rId6" Type="http://schemas.openxmlformats.org/officeDocument/2006/relationships/hyperlink" Target="https://youtu.be/UswX56JsxDY" TargetMode="External"/><Relationship Id="rId7" Type="http://schemas.openxmlformats.org/officeDocument/2006/relationships/hyperlink" Target="https://youtu.be/pRFn5OuC8Yc" TargetMode="External"/><Relationship Id="rId8" Type="http://schemas.openxmlformats.org/officeDocument/2006/relationships/hyperlink" Target="https://youtu.be/6wjJIstEaW0" TargetMode="External"/><Relationship Id="rId9" Type="http://schemas.openxmlformats.org/officeDocument/2006/relationships/hyperlink" Target="https://youtu.be/zw7gvPr8HGQ" TargetMode="External"/><Relationship Id="rId10" Type="http://schemas.openxmlformats.org/officeDocument/2006/relationships/hyperlink" Target="https://youtu.be/dIWP_I81fDU"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7.jpeg"/><Relationship Id="rId4" Type="http://schemas.openxmlformats.org/officeDocument/2006/relationships/image" Target="../media/image8.jpeg"/><Relationship Id="rId1" Type="http://schemas.openxmlformats.org/officeDocument/2006/relationships/slideLayout" Target="../slideLayouts/slideLayout2.xml"/><Relationship Id="rId2" Type="http://schemas.openxmlformats.org/officeDocument/2006/relationships/image" Target="../media/image6.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Birla Institute of Technology and Science, Pilani - Wikipedi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27784" y="188640"/>
            <a:ext cx="2448272" cy="2016224"/>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2965879" y="2287905"/>
            <a:ext cx="1965987" cy="646331"/>
          </a:xfrm>
          <a:prstGeom prst="rect">
            <a:avLst/>
          </a:prstGeom>
          <a:noFill/>
        </p:spPr>
        <p:txBody>
          <a:bodyPr wrap="none" lIns="91440" tIns="45720" rIns="91440" bIns="45720">
            <a:spAutoFit/>
          </a:bodyPr>
          <a:lstStyle/>
          <a:p>
            <a:pPr algn="ctr"/>
            <a:r>
              <a:rPr lang="en-US" sz="3600" b="1" dirty="0" err="1">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rPr>
              <a:t>Turtlebot</a:t>
            </a:r>
            <a:endParaRPr lang="en-US" sz="3600" b="1" cap="none" spc="0"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endParaRPr>
          </a:p>
        </p:txBody>
      </p:sp>
      <p:sp>
        <p:nvSpPr>
          <p:cNvPr id="6" name="TextBox 5"/>
          <p:cNvSpPr txBox="1"/>
          <p:nvPr/>
        </p:nvSpPr>
        <p:spPr>
          <a:xfrm>
            <a:off x="899592" y="3140968"/>
            <a:ext cx="2664296" cy="1908215"/>
          </a:xfrm>
          <a:prstGeom prst="rect">
            <a:avLst/>
          </a:prstGeom>
          <a:noFill/>
        </p:spPr>
        <p:txBody>
          <a:bodyPr wrap="square" rtlCol="0">
            <a:spAutoFit/>
          </a:bodyPr>
          <a:lstStyle/>
          <a:p>
            <a:r>
              <a:rPr lang="en-IN" dirty="0"/>
              <a:t>By:</a:t>
            </a:r>
          </a:p>
          <a:p>
            <a:pPr marL="342900" indent="-342900">
              <a:buFont typeface="+mj-lt"/>
              <a:buAutoNum type="arabicPeriod"/>
            </a:pPr>
            <a:r>
              <a:rPr lang="en-IN" sz="2000" dirty="0" err="1"/>
              <a:t>Dhammapada</a:t>
            </a:r>
            <a:r>
              <a:rPr lang="en-IN" sz="2000" dirty="0"/>
              <a:t> </a:t>
            </a:r>
            <a:r>
              <a:rPr lang="en-IN" sz="2000" dirty="0" err="1"/>
              <a:t>Mohapatra</a:t>
            </a:r>
            <a:endParaRPr lang="en-IN" sz="2000" dirty="0"/>
          </a:p>
          <a:p>
            <a:pPr marL="342900" indent="-342900">
              <a:buFont typeface="+mj-lt"/>
              <a:buAutoNum type="arabicPeriod"/>
            </a:pPr>
            <a:r>
              <a:rPr lang="en-IN" sz="2000" dirty="0" err="1"/>
              <a:t>Abhinand</a:t>
            </a:r>
            <a:r>
              <a:rPr lang="en-IN" sz="2000" dirty="0"/>
              <a:t> J </a:t>
            </a:r>
            <a:r>
              <a:rPr lang="en-IN" sz="2000" dirty="0" err="1"/>
              <a:t>Pai</a:t>
            </a:r>
            <a:endParaRPr lang="en-IN" sz="2000" dirty="0"/>
          </a:p>
          <a:p>
            <a:pPr marL="342900" indent="-342900">
              <a:buFont typeface="+mj-lt"/>
              <a:buAutoNum type="arabicPeriod"/>
            </a:pPr>
            <a:r>
              <a:rPr lang="en-IN" sz="2000" dirty="0" err="1"/>
              <a:t>Anubhav</a:t>
            </a:r>
            <a:r>
              <a:rPr lang="en-IN" sz="2000" dirty="0"/>
              <a:t> </a:t>
            </a:r>
            <a:r>
              <a:rPr lang="en-IN" sz="2000" dirty="0" err="1"/>
              <a:t>Srivastava</a:t>
            </a:r>
            <a:endParaRPr lang="en-IN" sz="2000" dirty="0"/>
          </a:p>
          <a:p>
            <a:pPr marL="342900" indent="-342900">
              <a:buFont typeface="+mj-lt"/>
              <a:buAutoNum type="arabicPeriod"/>
            </a:pPr>
            <a:r>
              <a:rPr lang="en-IN" sz="2000" dirty="0" err="1"/>
              <a:t>Vodela</a:t>
            </a:r>
            <a:r>
              <a:rPr lang="en-IN" sz="2000" dirty="0"/>
              <a:t> </a:t>
            </a:r>
            <a:r>
              <a:rPr lang="en-IN" sz="2000" dirty="0" err="1"/>
              <a:t>Amith</a:t>
            </a:r>
            <a:r>
              <a:rPr lang="en-IN" sz="2000" dirty="0"/>
              <a:t> Kumar </a:t>
            </a:r>
          </a:p>
        </p:txBody>
      </p:sp>
      <p:sp>
        <p:nvSpPr>
          <p:cNvPr id="7" name="TextBox 6"/>
          <p:cNvSpPr txBox="1"/>
          <p:nvPr/>
        </p:nvSpPr>
        <p:spPr>
          <a:xfrm>
            <a:off x="5436096" y="3068960"/>
            <a:ext cx="3096344" cy="2246769"/>
          </a:xfrm>
          <a:prstGeom prst="rect">
            <a:avLst/>
          </a:prstGeom>
          <a:noFill/>
        </p:spPr>
        <p:txBody>
          <a:bodyPr wrap="square" rtlCol="0">
            <a:spAutoFit/>
          </a:bodyPr>
          <a:lstStyle/>
          <a:p>
            <a:r>
              <a:rPr lang="en-IN" sz="2000" b="1" dirty="0"/>
              <a:t>Mentors:</a:t>
            </a:r>
          </a:p>
          <a:p>
            <a:r>
              <a:rPr lang="en-IN" sz="2000" dirty="0" err="1"/>
              <a:t>Prof.Nagarjuna</a:t>
            </a:r>
            <a:r>
              <a:rPr lang="en-IN" sz="2000" dirty="0"/>
              <a:t> G</a:t>
            </a:r>
          </a:p>
          <a:p>
            <a:r>
              <a:rPr lang="en-IN" sz="2000" dirty="0" err="1"/>
              <a:t>Prof.Jude</a:t>
            </a:r>
            <a:r>
              <a:rPr lang="en-IN" sz="2000" dirty="0"/>
              <a:t> D’Souza</a:t>
            </a:r>
          </a:p>
          <a:p>
            <a:r>
              <a:rPr lang="en-IN" sz="2000" dirty="0" err="1"/>
              <a:t>Mr.Ashish</a:t>
            </a:r>
            <a:r>
              <a:rPr lang="en-IN" sz="2000" dirty="0"/>
              <a:t> Kumar </a:t>
            </a:r>
            <a:r>
              <a:rPr lang="en-IN" sz="2000" dirty="0" err="1"/>
              <a:t>Pardeshi</a:t>
            </a:r>
            <a:endParaRPr lang="en-IN" sz="2000" dirty="0"/>
          </a:p>
          <a:p>
            <a:r>
              <a:rPr lang="en-IN" sz="2000" dirty="0" err="1"/>
              <a:t>Mr.Ravi</a:t>
            </a:r>
            <a:r>
              <a:rPr lang="en-IN" sz="2000" dirty="0"/>
              <a:t> </a:t>
            </a:r>
            <a:r>
              <a:rPr lang="en-IN" sz="2000" dirty="0" err="1"/>
              <a:t>Sinha</a:t>
            </a:r>
            <a:endParaRPr lang="en-IN" sz="2000" dirty="0"/>
          </a:p>
          <a:p>
            <a:r>
              <a:rPr lang="en-IN" sz="2000" b="1" dirty="0"/>
              <a:t>Instructor</a:t>
            </a:r>
            <a:r>
              <a:rPr lang="en-IN" sz="2000" dirty="0"/>
              <a:t>: </a:t>
            </a:r>
            <a:r>
              <a:rPr lang="en-IN" sz="2000" dirty="0" err="1"/>
              <a:t>Rajib</a:t>
            </a:r>
            <a:r>
              <a:rPr lang="en-IN" sz="2000" dirty="0"/>
              <a:t> </a:t>
            </a:r>
            <a:r>
              <a:rPr lang="en-IN" sz="2000" dirty="0" err="1"/>
              <a:t>Ranjan</a:t>
            </a:r>
            <a:r>
              <a:rPr lang="en-IN" sz="2000" dirty="0"/>
              <a:t> </a:t>
            </a:r>
            <a:r>
              <a:rPr lang="en-IN" sz="2000" dirty="0" err="1"/>
              <a:t>Maiti</a:t>
            </a:r>
            <a:endParaRPr lang="en-IN" sz="2000" dirty="0"/>
          </a:p>
        </p:txBody>
      </p:sp>
    </p:spTree>
    <p:extLst>
      <p:ext uri="{BB962C8B-B14F-4D97-AF65-F5344CB8AC3E}">
        <p14:creationId xmlns:p14="http://schemas.microsoft.com/office/powerpoint/2010/main" val="5439807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017457" y="2967335"/>
            <a:ext cx="5109091" cy="923330"/>
          </a:xfrm>
          <a:prstGeom prst="rect">
            <a:avLst/>
          </a:prstGeom>
          <a:noFill/>
        </p:spPr>
        <p:txBody>
          <a:bodyPr wrap="none" lIns="91440" tIns="45720" rIns="91440" bIns="45720">
            <a:spAutoFit/>
            <a:scene3d>
              <a:camera prst="orthographicFront"/>
              <a:lightRig rig="brightRoom" dir="t"/>
            </a:scene3d>
            <a:sp3d contourW="6350" prstMaterial="plastic">
              <a:bevelT w="20320" h="20320" prst="angle"/>
              <a:contourClr>
                <a:schemeClr val="accent1">
                  <a:tint val="100000"/>
                  <a:shade val="100000"/>
                  <a:hueMod val="100000"/>
                  <a:satMod val="100000"/>
                </a:schemeClr>
              </a:contourClr>
            </a:sp3d>
          </a:bodyPr>
          <a:lstStyle/>
          <a:p>
            <a:pPr algn="ctr"/>
            <a:r>
              <a:rPr lang="en-US" sz="5400" b="1" cap="all" spc="0" dirty="0" err="1">
                <a:ln/>
                <a:solidFill>
                  <a:schemeClr val="accent1"/>
                </a:solidFill>
                <a:effectLst>
                  <a:outerShdw blurRad="19685" dist="12700" dir="5400000" algn="tl" rotWithShape="0">
                    <a:schemeClr val="accent1">
                      <a:satMod val="130000"/>
                      <a:alpha val="60000"/>
                    </a:schemeClr>
                  </a:outerShdw>
                  <a:reflection blurRad="10000" stA="55000" endPos="48000" dist="500" dir="5400000" sy="-100000" algn="bl" rotWithShape="0"/>
                </a:effectLst>
              </a:rPr>
              <a:t>PeriPHerals</a:t>
            </a:r>
            <a:endParaRPr lang="en-US" sz="5400" b="1" cap="all" spc="0" dirty="0">
              <a:ln/>
              <a:solidFill>
                <a:schemeClr val="accent1"/>
              </a:solidFill>
              <a:effectLst>
                <a:outerShdw blurRad="19685" dist="12700" dir="5400000" algn="tl" rotWithShape="0">
                  <a:schemeClr val="accent1">
                    <a:satMod val="130000"/>
                    <a:alpha val="60000"/>
                  </a:schemeClr>
                </a:outerShdw>
                <a:reflection blurRad="10000" stA="55000" endPos="48000" dist="500" dir="5400000" sy="-100000" algn="bl" rotWithShape="0"/>
              </a:effectLst>
            </a:endParaRPr>
          </a:p>
        </p:txBody>
      </p:sp>
    </p:spTree>
    <p:extLst>
      <p:ext uri="{BB962C8B-B14F-4D97-AF65-F5344CB8AC3E}">
        <p14:creationId xmlns:p14="http://schemas.microsoft.com/office/powerpoint/2010/main" val="17214223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1"/>
            <p:extLst>
              <p:ext uri="{D42A27DB-BD31-4B8C-83A1-F6EECF244321}">
                <p14:modId xmlns:p14="http://schemas.microsoft.com/office/powerpoint/2010/main" val="370993682"/>
              </p:ext>
            </p:extLst>
          </p:nvPr>
        </p:nvGraphicFramePr>
        <p:xfrm>
          <a:off x="539552" y="-171400"/>
          <a:ext cx="8229600" cy="6583679"/>
        </p:xfrm>
        <a:graphic>
          <a:graphicData uri="http://schemas.openxmlformats.org/drawingml/2006/table">
            <a:tbl>
              <a:tblPr firstRow="1" bandRow="1">
                <a:tableStyleId>{5C22544A-7EE6-4342-B048-85BDC9FD1C3A}</a:tableStyleId>
              </a:tblPr>
              <a:tblGrid>
                <a:gridCol w="2743200">
                  <a:extLst>
                    <a:ext uri="{9D8B030D-6E8A-4147-A177-3AD203B41FA5}">
                      <a16:colId xmlns:a16="http://schemas.microsoft.com/office/drawing/2014/main" xmlns="" val="20000"/>
                    </a:ext>
                  </a:extLst>
                </a:gridCol>
                <a:gridCol w="2743200">
                  <a:extLst>
                    <a:ext uri="{9D8B030D-6E8A-4147-A177-3AD203B41FA5}">
                      <a16:colId xmlns:a16="http://schemas.microsoft.com/office/drawing/2014/main" xmlns="" val="20001"/>
                    </a:ext>
                  </a:extLst>
                </a:gridCol>
                <a:gridCol w="2743200">
                  <a:extLst>
                    <a:ext uri="{9D8B030D-6E8A-4147-A177-3AD203B41FA5}">
                      <a16:colId xmlns:a16="http://schemas.microsoft.com/office/drawing/2014/main" xmlns="" val="20002"/>
                    </a:ext>
                  </a:extLst>
                </a:gridCol>
              </a:tblGrid>
              <a:tr h="0">
                <a:tc>
                  <a:txBody>
                    <a:bodyPr/>
                    <a:lstStyle/>
                    <a:p>
                      <a:r>
                        <a:rPr lang="en-IN" dirty="0"/>
                        <a:t>Peripheral</a:t>
                      </a:r>
                    </a:p>
                  </a:txBody>
                  <a:tcPr/>
                </a:tc>
                <a:tc>
                  <a:txBody>
                    <a:bodyPr/>
                    <a:lstStyle/>
                    <a:p>
                      <a:r>
                        <a:rPr lang="en-IN" dirty="0"/>
                        <a:t>ESP32</a:t>
                      </a:r>
                    </a:p>
                  </a:txBody>
                  <a:tcPr/>
                </a:tc>
                <a:tc>
                  <a:txBody>
                    <a:bodyPr/>
                    <a:lstStyle/>
                    <a:p>
                      <a:r>
                        <a:rPr lang="en-IN" dirty="0"/>
                        <a:t>ATMega328P</a:t>
                      </a:r>
                    </a:p>
                  </a:txBody>
                  <a:tcPr/>
                </a:tc>
                <a:extLst>
                  <a:ext uri="{0D108BD9-81ED-4DB2-BD59-A6C34878D82A}">
                    <a16:rowId xmlns:a16="http://schemas.microsoft.com/office/drawing/2014/main" xmlns="" val="10000"/>
                  </a:ext>
                </a:extLst>
              </a:tr>
              <a:tr h="351039">
                <a:tc>
                  <a:txBody>
                    <a:bodyPr/>
                    <a:lstStyle/>
                    <a:p>
                      <a:r>
                        <a:rPr lang="en-IN" dirty="0">
                          <a:latin typeface="Times New Roman" pitchFamily="18" charset="0"/>
                          <a:cs typeface="Times New Roman" pitchFamily="18" charset="0"/>
                        </a:rPr>
                        <a:t>Bluetooth</a:t>
                      </a:r>
                      <a:r>
                        <a:rPr lang="en-IN" baseline="0" dirty="0">
                          <a:latin typeface="Times New Roman" pitchFamily="18" charset="0"/>
                          <a:cs typeface="Times New Roman" pitchFamily="18" charset="0"/>
                        </a:rPr>
                        <a:t> Link Controller</a:t>
                      </a:r>
                      <a:endParaRPr lang="en-IN" dirty="0">
                        <a:latin typeface="Times New Roman" pitchFamily="18" charset="0"/>
                        <a:cs typeface="Times New Roman" pitchFamily="18" charset="0"/>
                      </a:endParaRPr>
                    </a:p>
                  </a:txBody>
                  <a:tcPr/>
                </a:tc>
                <a:tc>
                  <a:txBody>
                    <a:bodyPr/>
                    <a:lstStyle/>
                    <a:p>
                      <a:r>
                        <a:rPr lang="en-IN" dirty="0">
                          <a:latin typeface="Times New Roman" pitchFamily="18" charset="0"/>
                          <a:cs typeface="Times New Roman" pitchFamily="18" charset="0"/>
                        </a:rPr>
                        <a:t>Yes</a:t>
                      </a:r>
                    </a:p>
                  </a:txBody>
                  <a:tcPr/>
                </a:tc>
                <a:tc>
                  <a:txBody>
                    <a:bodyPr/>
                    <a:lstStyle/>
                    <a:p>
                      <a:r>
                        <a:rPr lang="en-IN" dirty="0">
                          <a:latin typeface="Times New Roman" pitchFamily="18" charset="0"/>
                          <a:cs typeface="Times New Roman" pitchFamily="18" charset="0"/>
                        </a:rPr>
                        <a:t>No</a:t>
                      </a:r>
                    </a:p>
                  </a:txBody>
                  <a:tcPr/>
                </a:tc>
                <a:extLst>
                  <a:ext uri="{0D108BD9-81ED-4DB2-BD59-A6C34878D82A}">
                    <a16:rowId xmlns:a16="http://schemas.microsoft.com/office/drawing/2014/main" xmlns="" val="10001"/>
                  </a:ext>
                </a:extLst>
              </a:tr>
              <a:tr h="351039">
                <a:tc>
                  <a:txBody>
                    <a:bodyPr/>
                    <a:lstStyle/>
                    <a:p>
                      <a:r>
                        <a:rPr lang="en-IN" dirty="0">
                          <a:latin typeface="Times New Roman" pitchFamily="18" charset="0"/>
                          <a:cs typeface="Times New Roman" pitchFamily="18" charset="0"/>
                        </a:rPr>
                        <a:t>Bluetooth Baseband</a:t>
                      </a:r>
                    </a:p>
                  </a:txBody>
                  <a:tcPr/>
                </a:tc>
                <a:tc>
                  <a:txBody>
                    <a:bodyPr/>
                    <a:lstStyle/>
                    <a:p>
                      <a:r>
                        <a:rPr lang="en-IN" dirty="0">
                          <a:latin typeface="Times New Roman" pitchFamily="18" charset="0"/>
                          <a:cs typeface="Times New Roman" pitchFamily="18" charset="0"/>
                        </a:rPr>
                        <a:t>Yes </a:t>
                      </a:r>
                    </a:p>
                  </a:txBody>
                  <a:tcPr/>
                </a:tc>
                <a:tc>
                  <a:txBody>
                    <a:bodyPr/>
                    <a:lstStyle/>
                    <a:p>
                      <a:r>
                        <a:rPr lang="en-IN" dirty="0">
                          <a:latin typeface="Times New Roman" pitchFamily="18" charset="0"/>
                          <a:cs typeface="Times New Roman" pitchFamily="18" charset="0"/>
                        </a:rPr>
                        <a:t>No</a:t>
                      </a:r>
                    </a:p>
                  </a:txBody>
                  <a:tcPr/>
                </a:tc>
                <a:extLst>
                  <a:ext uri="{0D108BD9-81ED-4DB2-BD59-A6C34878D82A}">
                    <a16:rowId xmlns:a16="http://schemas.microsoft.com/office/drawing/2014/main" xmlns="" val="10002"/>
                  </a:ext>
                </a:extLst>
              </a:tr>
              <a:tr h="351039">
                <a:tc>
                  <a:txBody>
                    <a:bodyPr/>
                    <a:lstStyle/>
                    <a:p>
                      <a:r>
                        <a:rPr lang="en-IN" dirty="0">
                          <a:latin typeface="Times New Roman" pitchFamily="18" charset="0"/>
                          <a:cs typeface="Times New Roman" pitchFamily="18" charset="0"/>
                        </a:rPr>
                        <a:t>WiFi</a:t>
                      </a:r>
                      <a:r>
                        <a:rPr lang="en-IN" baseline="0" dirty="0">
                          <a:latin typeface="Times New Roman" pitchFamily="18" charset="0"/>
                          <a:cs typeface="Times New Roman" pitchFamily="18" charset="0"/>
                        </a:rPr>
                        <a:t> MAC </a:t>
                      </a:r>
                      <a:endParaRPr lang="en-IN" dirty="0">
                        <a:latin typeface="Times New Roman" pitchFamily="18" charset="0"/>
                        <a:cs typeface="Times New Roman" pitchFamily="18" charset="0"/>
                      </a:endParaRPr>
                    </a:p>
                  </a:txBody>
                  <a:tcPr/>
                </a:tc>
                <a:tc>
                  <a:txBody>
                    <a:bodyPr/>
                    <a:lstStyle/>
                    <a:p>
                      <a:r>
                        <a:rPr lang="en-IN" dirty="0">
                          <a:latin typeface="Times New Roman" pitchFamily="18" charset="0"/>
                          <a:cs typeface="Times New Roman" pitchFamily="18" charset="0"/>
                        </a:rPr>
                        <a:t>Yes </a:t>
                      </a:r>
                    </a:p>
                  </a:txBody>
                  <a:tcPr/>
                </a:tc>
                <a:tc>
                  <a:txBody>
                    <a:bodyPr/>
                    <a:lstStyle/>
                    <a:p>
                      <a:r>
                        <a:rPr lang="en-IN" dirty="0">
                          <a:latin typeface="Times New Roman" pitchFamily="18" charset="0"/>
                          <a:cs typeface="Times New Roman" pitchFamily="18" charset="0"/>
                        </a:rPr>
                        <a:t>No</a:t>
                      </a:r>
                    </a:p>
                  </a:txBody>
                  <a:tcPr/>
                </a:tc>
                <a:extLst>
                  <a:ext uri="{0D108BD9-81ED-4DB2-BD59-A6C34878D82A}">
                    <a16:rowId xmlns:a16="http://schemas.microsoft.com/office/drawing/2014/main" xmlns="" val="10003"/>
                  </a:ext>
                </a:extLst>
              </a:tr>
              <a:tr h="351039">
                <a:tc>
                  <a:txBody>
                    <a:bodyPr/>
                    <a:lstStyle/>
                    <a:p>
                      <a:r>
                        <a:rPr lang="en-IN" dirty="0">
                          <a:latin typeface="Times New Roman" pitchFamily="18" charset="0"/>
                          <a:cs typeface="Times New Roman" pitchFamily="18" charset="0"/>
                        </a:rPr>
                        <a:t>RF module</a:t>
                      </a:r>
                    </a:p>
                  </a:txBody>
                  <a:tcPr/>
                </a:tc>
                <a:tc>
                  <a:txBody>
                    <a:bodyPr/>
                    <a:lstStyle/>
                    <a:p>
                      <a:r>
                        <a:rPr lang="en-IN" dirty="0">
                          <a:latin typeface="Times New Roman" pitchFamily="18" charset="0"/>
                          <a:cs typeface="Times New Roman" pitchFamily="18" charset="0"/>
                        </a:rPr>
                        <a:t>Yes</a:t>
                      </a:r>
                    </a:p>
                  </a:txBody>
                  <a:tcPr/>
                </a:tc>
                <a:tc>
                  <a:txBody>
                    <a:bodyPr/>
                    <a:lstStyle/>
                    <a:p>
                      <a:r>
                        <a:rPr lang="en-IN" dirty="0">
                          <a:latin typeface="Times New Roman" pitchFamily="18" charset="0"/>
                          <a:cs typeface="Times New Roman" pitchFamily="18" charset="0"/>
                        </a:rPr>
                        <a:t>No</a:t>
                      </a:r>
                    </a:p>
                  </a:txBody>
                  <a:tcPr/>
                </a:tc>
                <a:extLst>
                  <a:ext uri="{0D108BD9-81ED-4DB2-BD59-A6C34878D82A}">
                    <a16:rowId xmlns:a16="http://schemas.microsoft.com/office/drawing/2014/main" xmlns="" val="10004"/>
                  </a:ext>
                </a:extLst>
              </a:tr>
              <a:tr h="351039">
                <a:tc>
                  <a:txBody>
                    <a:bodyPr/>
                    <a:lstStyle/>
                    <a:p>
                      <a:r>
                        <a:rPr lang="en-IN" dirty="0">
                          <a:latin typeface="Times New Roman" pitchFamily="18" charset="0"/>
                          <a:cs typeface="Times New Roman" pitchFamily="18" charset="0"/>
                        </a:rPr>
                        <a:t>WiFi</a:t>
                      </a:r>
                      <a:r>
                        <a:rPr lang="en-IN" baseline="0" dirty="0">
                          <a:latin typeface="Times New Roman" pitchFamily="18" charset="0"/>
                          <a:cs typeface="Times New Roman" pitchFamily="18" charset="0"/>
                        </a:rPr>
                        <a:t> Baseband</a:t>
                      </a:r>
                      <a:endParaRPr lang="en-IN" dirty="0">
                        <a:latin typeface="Times New Roman" pitchFamily="18" charset="0"/>
                        <a:cs typeface="Times New Roman" pitchFamily="18" charset="0"/>
                      </a:endParaRPr>
                    </a:p>
                  </a:txBody>
                  <a:tcPr/>
                </a:tc>
                <a:tc>
                  <a:txBody>
                    <a:bodyPr/>
                    <a:lstStyle/>
                    <a:p>
                      <a:r>
                        <a:rPr lang="en-IN" dirty="0">
                          <a:latin typeface="Times New Roman" pitchFamily="18" charset="0"/>
                          <a:cs typeface="Times New Roman" pitchFamily="18" charset="0"/>
                        </a:rPr>
                        <a:t>Yes </a:t>
                      </a:r>
                    </a:p>
                  </a:txBody>
                  <a:tcPr/>
                </a:tc>
                <a:tc>
                  <a:txBody>
                    <a:bodyPr/>
                    <a:lstStyle/>
                    <a:p>
                      <a:r>
                        <a:rPr lang="en-IN" dirty="0">
                          <a:latin typeface="Times New Roman" pitchFamily="18" charset="0"/>
                          <a:cs typeface="Times New Roman" pitchFamily="18" charset="0"/>
                        </a:rPr>
                        <a:t>No</a:t>
                      </a:r>
                    </a:p>
                  </a:txBody>
                  <a:tcPr/>
                </a:tc>
                <a:extLst>
                  <a:ext uri="{0D108BD9-81ED-4DB2-BD59-A6C34878D82A}">
                    <a16:rowId xmlns:a16="http://schemas.microsoft.com/office/drawing/2014/main" xmlns="" val="10005"/>
                  </a:ext>
                </a:extLst>
              </a:tr>
              <a:tr h="877598">
                <a:tc>
                  <a:txBody>
                    <a:bodyPr/>
                    <a:lstStyle/>
                    <a:p>
                      <a:r>
                        <a:rPr lang="en-IN" sz="1800" kern="1200" dirty="0">
                          <a:solidFill>
                            <a:schemeClr val="dk1"/>
                          </a:solidFill>
                          <a:effectLst/>
                          <a:latin typeface="Times New Roman" pitchFamily="18" charset="0"/>
                          <a:ea typeface="+mn-ea"/>
                          <a:cs typeface="Times New Roman" pitchFamily="18" charset="0"/>
                        </a:rPr>
                        <a:t>SD/SDIO/MMC Host Controller</a:t>
                      </a:r>
                    </a:p>
                    <a:p>
                      <a:endParaRPr lang="en-IN" dirty="0">
                        <a:latin typeface="Times New Roman" pitchFamily="18" charset="0"/>
                        <a:cs typeface="Times New Roman" pitchFamily="18" charset="0"/>
                      </a:endParaRPr>
                    </a:p>
                  </a:txBody>
                  <a:tcPr/>
                </a:tc>
                <a:tc>
                  <a:txBody>
                    <a:bodyPr/>
                    <a:lstStyle/>
                    <a:p>
                      <a:r>
                        <a:rPr lang="en-IN" dirty="0">
                          <a:latin typeface="Times New Roman" pitchFamily="18" charset="0"/>
                          <a:cs typeface="Times New Roman" pitchFamily="18" charset="0"/>
                        </a:rPr>
                        <a:t>Yes</a:t>
                      </a:r>
                    </a:p>
                  </a:txBody>
                  <a:tcPr/>
                </a:tc>
                <a:tc>
                  <a:txBody>
                    <a:bodyPr/>
                    <a:lstStyle/>
                    <a:p>
                      <a:r>
                        <a:rPr lang="en-IN" dirty="0">
                          <a:latin typeface="Times New Roman" pitchFamily="18" charset="0"/>
                          <a:cs typeface="Times New Roman" pitchFamily="18" charset="0"/>
                        </a:rPr>
                        <a:t>No</a:t>
                      </a:r>
                    </a:p>
                  </a:txBody>
                  <a:tcPr/>
                </a:tc>
                <a:extLst>
                  <a:ext uri="{0D108BD9-81ED-4DB2-BD59-A6C34878D82A}">
                    <a16:rowId xmlns:a16="http://schemas.microsoft.com/office/drawing/2014/main" xmlns="" val="10006"/>
                  </a:ext>
                </a:extLst>
              </a:tr>
              <a:tr h="61431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kern="1200" dirty="0">
                          <a:solidFill>
                            <a:schemeClr val="dk1"/>
                          </a:solidFill>
                          <a:effectLst/>
                          <a:latin typeface="Times New Roman" pitchFamily="18" charset="0"/>
                          <a:ea typeface="+mn-ea"/>
                          <a:cs typeface="Times New Roman" pitchFamily="18" charset="0"/>
                        </a:rPr>
                        <a:t>SDIO/SPI Slave Controller</a:t>
                      </a:r>
                    </a:p>
                    <a:p>
                      <a:endParaRPr lang="en-IN" dirty="0">
                        <a:latin typeface="Times New Roman" pitchFamily="18" charset="0"/>
                        <a:cs typeface="Times New Roman" pitchFamily="18" charset="0"/>
                      </a:endParaRPr>
                    </a:p>
                  </a:txBody>
                  <a:tcPr/>
                </a:tc>
                <a:tc>
                  <a:txBody>
                    <a:bodyPr/>
                    <a:lstStyle/>
                    <a:p>
                      <a:r>
                        <a:rPr lang="en-IN" dirty="0">
                          <a:latin typeface="Times New Roman" pitchFamily="18" charset="0"/>
                          <a:cs typeface="Times New Roman" pitchFamily="18" charset="0"/>
                        </a:rPr>
                        <a:t>Yes</a:t>
                      </a:r>
                    </a:p>
                  </a:txBody>
                  <a:tcPr/>
                </a:tc>
                <a:tc>
                  <a:txBody>
                    <a:bodyPr/>
                    <a:lstStyle/>
                    <a:p>
                      <a:r>
                        <a:rPr lang="en-IN" dirty="0">
                          <a:latin typeface="Times New Roman" pitchFamily="18" charset="0"/>
                          <a:cs typeface="Times New Roman" pitchFamily="18" charset="0"/>
                        </a:rPr>
                        <a:t>No</a:t>
                      </a:r>
                    </a:p>
                  </a:txBody>
                  <a:tcPr/>
                </a:tc>
                <a:extLst>
                  <a:ext uri="{0D108BD9-81ED-4DB2-BD59-A6C34878D82A}">
                    <a16:rowId xmlns:a16="http://schemas.microsoft.com/office/drawing/2014/main" xmlns="" val="10007"/>
                  </a:ext>
                </a:extLst>
              </a:tr>
              <a:tr h="351039">
                <a:tc>
                  <a:txBody>
                    <a:bodyPr/>
                    <a:lstStyle/>
                    <a:p>
                      <a:r>
                        <a:rPr lang="en-IN" dirty="0">
                          <a:latin typeface="Times New Roman" pitchFamily="18" charset="0"/>
                          <a:cs typeface="Times New Roman" pitchFamily="18" charset="0"/>
                        </a:rPr>
                        <a:t>ULP Co</a:t>
                      </a:r>
                      <a:r>
                        <a:rPr lang="en-IN" baseline="0" dirty="0">
                          <a:latin typeface="Times New Roman" pitchFamily="18" charset="0"/>
                          <a:cs typeface="Times New Roman" pitchFamily="18" charset="0"/>
                        </a:rPr>
                        <a:t> processor</a:t>
                      </a:r>
                      <a:endParaRPr lang="en-IN" dirty="0">
                        <a:latin typeface="Times New Roman" pitchFamily="18" charset="0"/>
                        <a:cs typeface="Times New Roman" pitchFamily="18" charset="0"/>
                      </a:endParaRPr>
                    </a:p>
                  </a:txBody>
                  <a:tcPr/>
                </a:tc>
                <a:tc>
                  <a:txBody>
                    <a:bodyPr/>
                    <a:lstStyle/>
                    <a:p>
                      <a:r>
                        <a:rPr lang="en-IN" dirty="0">
                          <a:latin typeface="Times New Roman" pitchFamily="18" charset="0"/>
                          <a:cs typeface="Times New Roman" pitchFamily="18" charset="0"/>
                        </a:rPr>
                        <a:t>Yes </a:t>
                      </a:r>
                    </a:p>
                  </a:txBody>
                  <a:tcPr/>
                </a:tc>
                <a:tc>
                  <a:txBody>
                    <a:bodyPr/>
                    <a:lstStyle/>
                    <a:p>
                      <a:r>
                        <a:rPr lang="en-IN" dirty="0">
                          <a:latin typeface="Times New Roman" pitchFamily="18" charset="0"/>
                          <a:cs typeface="Times New Roman" pitchFamily="18" charset="0"/>
                        </a:rPr>
                        <a:t>No</a:t>
                      </a:r>
                    </a:p>
                  </a:txBody>
                  <a:tcPr/>
                </a:tc>
                <a:extLst>
                  <a:ext uri="{0D108BD9-81ED-4DB2-BD59-A6C34878D82A}">
                    <a16:rowId xmlns:a16="http://schemas.microsoft.com/office/drawing/2014/main" xmlns="" val="10008"/>
                  </a:ext>
                </a:extLst>
              </a:tr>
              <a:tr h="351039">
                <a:tc>
                  <a:txBody>
                    <a:bodyPr/>
                    <a:lstStyle/>
                    <a:p>
                      <a:r>
                        <a:rPr lang="en-IN" dirty="0">
                          <a:latin typeface="Times New Roman" pitchFamily="18" charset="0"/>
                          <a:cs typeface="Times New Roman" pitchFamily="18" charset="0"/>
                        </a:rPr>
                        <a:t>IR</a:t>
                      </a:r>
                      <a:r>
                        <a:rPr lang="en-IN" baseline="0" dirty="0">
                          <a:latin typeface="Times New Roman" pitchFamily="18" charset="0"/>
                          <a:cs typeface="Times New Roman" pitchFamily="18" charset="0"/>
                        </a:rPr>
                        <a:t> Remote Controller</a:t>
                      </a:r>
                      <a:endParaRPr lang="en-IN" dirty="0">
                        <a:latin typeface="Times New Roman" pitchFamily="18" charset="0"/>
                        <a:cs typeface="Times New Roman" pitchFamily="18" charset="0"/>
                      </a:endParaRPr>
                    </a:p>
                  </a:txBody>
                  <a:tcPr/>
                </a:tc>
                <a:tc>
                  <a:txBody>
                    <a:bodyPr/>
                    <a:lstStyle/>
                    <a:p>
                      <a:r>
                        <a:rPr lang="en-IN" dirty="0">
                          <a:latin typeface="Times New Roman" pitchFamily="18" charset="0"/>
                          <a:cs typeface="Times New Roman" pitchFamily="18" charset="0"/>
                        </a:rPr>
                        <a:t>Yes</a:t>
                      </a:r>
                    </a:p>
                  </a:txBody>
                  <a:tcPr/>
                </a:tc>
                <a:tc>
                  <a:txBody>
                    <a:bodyPr/>
                    <a:lstStyle/>
                    <a:p>
                      <a:r>
                        <a:rPr lang="en-IN" dirty="0">
                          <a:latin typeface="Times New Roman" pitchFamily="18" charset="0"/>
                          <a:cs typeface="Times New Roman" pitchFamily="18" charset="0"/>
                        </a:rPr>
                        <a:t>No</a:t>
                      </a:r>
                    </a:p>
                  </a:txBody>
                  <a:tcPr/>
                </a:tc>
                <a:extLst>
                  <a:ext uri="{0D108BD9-81ED-4DB2-BD59-A6C34878D82A}">
                    <a16:rowId xmlns:a16="http://schemas.microsoft.com/office/drawing/2014/main" xmlns="" val="10009"/>
                  </a:ext>
                </a:extLst>
              </a:tr>
              <a:tr h="351039">
                <a:tc>
                  <a:txBody>
                    <a:bodyPr/>
                    <a:lstStyle/>
                    <a:p>
                      <a:r>
                        <a:rPr lang="en-IN" dirty="0">
                          <a:latin typeface="Times New Roman" pitchFamily="18" charset="0"/>
                          <a:cs typeface="Times New Roman" pitchFamily="18" charset="0"/>
                        </a:rPr>
                        <a:t>DAC</a:t>
                      </a:r>
                    </a:p>
                  </a:txBody>
                  <a:tcPr/>
                </a:tc>
                <a:tc>
                  <a:txBody>
                    <a:bodyPr/>
                    <a:lstStyle/>
                    <a:p>
                      <a:r>
                        <a:rPr lang="en-IN" dirty="0">
                          <a:latin typeface="Times New Roman" pitchFamily="18" charset="0"/>
                          <a:cs typeface="Times New Roman" pitchFamily="18" charset="0"/>
                        </a:rPr>
                        <a:t>Yes(2)</a:t>
                      </a:r>
                    </a:p>
                  </a:txBody>
                  <a:tcPr/>
                </a:tc>
                <a:tc>
                  <a:txBody>
                    <a:bodyPr/>
                    <a:lstStyle/>
                    <a:p>
                      <a:r>
                        <a:rPr lang="en-IN" dirty="0">
                          <a:latin typeface="Times New Roman" pitchFamily="18" charset="0"/>
                          <a:cs typeface="Times New Roman" pitchFamily="18" charset="0"/>
                        </a:rPr>
                        <a:t>No</a:t>
                      </a:r>
                    </a:p>
                  </a:txBody>
                  <a:tcPr/>
                </a:tc>
                <a:extLst>
                  <a:ext uri="{0D108BD9-81ED-4DB2-BD59-A6C34878D82A}">
                    <a16:rowId xmlns:a16="http://schemas.microsoft.com/office/drawing/2014/main" xmlns="" val="10010"/>
                  </a:ext>
                </a:extLst>
              </a:tr>
              <a:tr h="351039">
                <a:tc>
                  <a:txBody>
                    <a:bodyPr/>
                    <a:lstStyle/>
                    <a:p>
                      <a:r>
                        <a:rPr lang="en-IN" dirty="0">
                          <a:latin typeface="Times New Roman" pitchFamily="18" charset="0"/>
                          <a:cs typeface="Times New Roman" pitchFamily="18" charset="0"/>
                        </a:rPr>
                        <a:t>CAN Controller</a:t>
                      </a:r>
                    </a:p>
                  </a:txBody>
                  <a:tcPr/>
                </a:tc>
                <a:tc>
                  <a:txBody>
                    <a:bodyPr/>
                    <a:lstStyle/>
                    <a:p>
                      <a:r>
                        <a:rPr lang="en-IN" dirty="0">
                          <a:latin typeface="Times New Roman" pitchFamily="18" charset="0"/>
                          <a:cs typeface="Times New Roman" pitchFamily="18" charset="0"/>
                        </a:rPr>
                        <a:t>Yes</a:t>
                      </a:r>
                    </a:p>
                  </a:txBody>
                  <a:tcPr/>
                </a:tc>
                <a:tc>
                  <a:txBody>
                    <a:bodyPr/>
                    <a:lstStyle/>
                    <a:p>
                      <a:r>
                        <a:rPr lang="en-IN" dirty="0">
                          <a:latin typeface="Times New Roman" pitchFamily="18" charset="0"/>
                          <a:cs typeface="Times New Roman" pitchFamily="18" charset="0"/>
                        </a:rPr>
                        <a:t>No</a:t>
                      </a:r>
                    </a:p>
                  </a:txBody>
                  <a:tcPr/>
                </a:tc>
                <a:extLst>
                  <a:ext uri="{0D108BD9-81ED-4DB2-BD59-A6C34878D82A}">
                    <a16:rowId xmlns:a16="http://schemas.microsoft.com/office/drawing/2014/main" xmlns="" val="10011"/>
                  </a:ext>
                </a:extLst>
              </a:tr>
              <a:tr h="614318">
                <a:tc>
                  <a:txBody>
                    <a:bodyPr/>
                    <a:lstStyle/>
                    <a:p>
                      <a:r>
                        <a:rPr lang="en-IN" dirty="0">
                          <a:latin typeface="Times New Roman" pitchFamily="18" charset="0"/>
                          <a:cs typeface="Times New Roman" pitchFamily="18" charset="0"/>
                        </a:rPr>
                        <a:t>Capacitive Touch Sensors</a:t>
                      </a:r>
                    </a:p>
                  </a:txBody>
                  <a:tcPr/>
                </a:tc>
                <a:tc>
                  <a:txBody>
                    <a:bodyPr/>
                    <a:lstStyle/>
                    <a:p>
                      <a:r>
                        <a:rPr lang="en-IN" dirty="0">
                          <a:latin typeface="Times New Roman" pitchFamily="18" charset="0"/>
                          <a:cs typeface="Times New Roman" pitchFamily="18" charset="0"/>
                        </a:rPr>
                        <a:t>Yes(10 Capacitive Sensing</a:t>
                      </a:r>
                      <a:r>
                        <a:rPr lang="en-IN" baseline="0" dirty="0">
                          <a:latin typeface="Times New Roman" pitchFamily="18" charset="0"/>
                          <a:cs typeface="Times New Roman" pitchFamily="18" charset="0"/>
                        </a:rPr>
                        <a:t> GPIOs)</a:t>
                      </a:r>
                      <a:endParaRPr lang="en-IN" dirty="0">
                        <a:latin typeface="Times New Roman" pitchFamily="18" charset="0"/>
                        <a:cs typeface="Times New Roman" pitchFamily="18" charset="0"/>
                      </a:endParaRPr>
                    </a:p>
                  </a:txBody>
                  <a:tcPr/>
                </a:tc>
                <a:tc>
                  <a:txBody>
                    <a:bodyPr/>
                    <a:lstStyle/>
                    <a:p>
                      <a:r>
                        <a:rPr lang="en-IN" dirty="0">
                          <a:latin typeface="Times New Roman" pitchFamily="18" charset="0"/>
                          <a:cs typeface="Times New Roman" pitchFamily="18" charset="0"/>
                        </a:rPr>
                        <a:t>No</a:t>
                      </a:r>
                    </a:p>
                  </a:txBody>
                  <a:tcPr/>
                </a:tc>
                <a:extLst>
                  <a:ext uri="{0D108BD9-81ED-4DB2-BD59-A6C34878D82A}">
                    <a16:rowId xmlns:a16="http://schemas.microsoft.com/office/drawing/2014/main" xmlns="" val="10012"/>
                  </a:ext>
                </a:extLst>
              </a:tr>
              <a:tr h="130224">
                <a:tc>
                  <a:txBody>
                    <a:bodyPr/>
                    <a:lstStyle/>
                    <a:p>
                      <a:r>
                        <a:rPr lang="en-IN" dirty="0">
                          <a:latin typeface="Times New Roman" pitchFamily="18" charset="0"/>
                          <a:cs typeface="Times New Roman" pitchFamily="18" charset="0"/>
                        </a:rPr>
                        <a:t>Hall Sensor</a:t>
                      </a:r>
                    </a:p>
                  </a:txBody>
                  <a:tcPr/>
                </a:tc>
                <a:tc>
                  <a:txBody>
                    <a:bodyPr/>
                    <a:lstStyle/>
                    <a:p>
                      <a:r>
                        <a:rPr lang="en-IN" dirty="0">
                          <a:latin typeface="Times New Roman" pitchFamily="18" charset="0"/>
                          <a:cs typeface="Times New Roman" pitchFamily="18" charset="0"/>
                        </a:rPr>
                        <a:t>Yes </a:t>
                      </a:r>
                    </a:p>
                  </a:txBody>
                  <a:tcPr/>
                </a:tc>
                <a:tc>
                  <a:txBody>
                    <a:bodyPr/>
                    <a:lstStyle/>
                    <a:p>
                      <a:r>
                        <a:rPr lang="en-IN" dirty="0">
                          <a:latin typeface="Times New Roman" pitchFamily="18" charset="0"/>
                          <a:cs typeface="Times New Roman" pitchFamily="18" charset="0"/>
                        </a:rPr>
                        <a:t>No</a:t>
                      </a:r>
                    </a:p>
                  </a:txBody>
                  <a:tcPr/>
                </a:tc>
                <a:extLst>
                  <a:ext uri="{0D108BD9-81ED-4DB2-BD59-A6C34878D82A}">
                    <a16:rowId xmlns:a16="http://schemas.microsoft.com/office/drawing/2014/main" xmlns="" val="10013"/>
                  </a:ext>
                </a:extLst>
              </a:tr>
              <a:tr h="149736">
                <a:tc>
                  <a:txBody>
                    <a:bodyPr/>
                    <a:lstStyle/>
                    <a:p>
                      <a:r>
                        <a:rPr lang="en-IN" dirty="0">
                          <a:latin typeface="Times New Roman" pitchFamily="18" charset="0"/>
                          <a:cs typeface="Times New Roman" pitchFamily="18" charset="0"/>
                        </a:rPr>
                        <a:t>GPIO pins</a:t>
                      </a:r>
                    </a:p>
                  </a:txBody>
                  <a:tcPr/>
                </a:tc>
                <a:tc>
                  <a:txBody>
                    <a:bodyPr/>
                    <a:lstStyle/>
                    <a:p>
                      <a:r>
                        <a:rPr lang="en-IN" dirty="0">
                          <a:latin typeface="Times New Roman" pitchFamily="18" charset="0"/>
                          <a:cs typeface="Times New Roman" pitchFamily="18" charset="0"/>
                        </a:rPr>
                        <a:t>34</a:t>
                      </a:r>
                    </a:p>
                  </a:txBody>
                  <a:tcPr/>
                </a:tc>
                <a:tc>
                  <a:txBody>
                    <a:bodyPr/>
                    <a:lstStyle/>
                    <a:p>
                      <a:r>
                        <a:rPr lang="en-IN" dirty="0">
                          <a:latin typeface="Times New Roman" pitchFamily="18" charset="0"/>
                          <a:cs typeface="Times New Roman" pitchFamily="18" charset="0"/>
                        </a:rPr>
                        <a:t>25</a:t>
                      </a:r>
                    </a:p>
                  </a:txBody>
                  <a:tcPr/>
                </a:tc>
                <a:extLst>
                  <a:ext uri="{0D108BD9-81ED-4DB2-BD59-A6C34878D82A}">
                    <a16:rowId xmlns:a16="http://schemas.microsoft.com/office/drawing/2014/main" xmlns="" val="10014"/>
                  </a:ext>
                </a:extLst>
              </a:tr>
            </a:tbl>
          </a:graphicData>
        </a:graphic>
      </p:graphicFrame>
    </p:spTree>
    <p:extLst>
      <p:ext uri="{BB962C8B-B14F-4D97-AF65-F5344CB8AC3E}">
        <p14:creationId xmlns:p14="http://schemas.microsoft.com/office/powerpoint/2010/main" val="38641946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2438931745"/>
              </p:ext>
            </p:extLst>
          </p:nvPr>
        </p:nvGraphicFramePr>
        <p:xfrm>
          <a:off x="467544" y="116632"/>
          <a:ext cx="8157592" cy="6525618"/>
        </p:xfrm>
        <a:graphic>
          <a:graphicData uri="http://schemas.openxmlformats.org/drawingml/2006/table">
            <a:tbl>
              <a:tblPr firstRow="1" bandRow="1">
                <a:tableStyleId>{5C22544A-7EE6-4342-B048-85BDC9FD1C3A}</a:tableStyleId>
              </a:tblPr>
              <a:tblGrid>
                <a:gridCol w="2671192">
                  <a:extLst>
                    <a:ext uri="{9D8B030D-6E8A-4147-A177-3AD203B41FA5}">
                      <a16:colId xmlns:a16="http://schemas.microsoft.com/office/drawing/2014/main" xmlns="" val="20000"/>
                    </a:ext>
                  </a:extLst>
                </a:gridCol>
                <a:gridCol w="2743200">
                  <a:extLst>
                    <a:ext uri="{9D8B030D-6E8A-4147-A177-3AD203B41FA5}">
                      <a16:colId xmlns:a16="http://schemas.microsoft.com/office/drawing/2014/main" xmlns="" val="20001"/>
                    </a:ext>
                  </a:extLst>
                </a:gridCol>
                <a:gridCol w="2743200">
                  <a:extLst>
                    <a:ext uri="{9D8B030D-6E8A-4147-A177-3AD203B41FA5}">
                      <a16:colId xmlns:a16="http://schemas.microsoft.com/office/drawing/2014/main" xmlns="" val="20002"/>
                    </a:ext>
                  </a:extLst>
                </a:gridCol>
              </a:tblGrid>
              <a:tr h="363065">
                <a:tc>
                  <a:txBody>
                    <a:bodyPr/>
                    <a:lstStyle/>
                    <a:p>
                      <a:r>
                        <a:rPr lang="en-IN" dirty="0"/>
                        <a:t>Peripheral/Feature</a:t>
                      </a:r>
                    </a:p>
                  </a:txBody>
                  <a:tcPr/>
                </a:tc>
                <a:tc>
                  <a:txBody>
                    <a:bodyPr/>
                    <a:lstStyle/>
                    <a:p>
                      <a:r>
                        <a:rPr lang="en-IN" dirty="0"/>
                        <a:t>ESP32</a:t>
                      </a:r>
                    </a:p>
                  </a:txBody>
                  <a:tcPr/>
                </a:tc>
                <a:tc>
                  <a:txBody>
                    <a:bodyPr/>
                    <a:lstStyle/>
                    <a:p>
                      <a:r>
                        <a:rPr lang="en-IN" dirty="0"/>
                        <a:t>ATmega328P</a:t>
                      </a:r>
                    </a:p>
                  </a:txBody>
                  <a:tcPr/>
                </a:tc>
                <a:extLst>
                  <a:ext uri="{0D108BD9-81ED-4DB2-BD59-A6C34878D82A}">
                    <a16:rowId xmlns:a16="http://schemas.microsoft.com/office/drawing/2014/main" xmlns="" val="10000"/>
                  </a:ext>
                </a:extLst>
              </a:tr>
              <a:tr h="615012">
                <a:tc>
                  <a:txBody>
                    <a:bodyPr/>
                    <a:lstStyle/>
                    <a:p>
                      <a:r>
                        <a:rPr lang="en-IN" dirty="0">
                          <a:latin typeface="Times New Roman" pitchFamily="18" charset="0"/>
                          <a:cs typeface="Times New Roman" pitchFamily="18" charset="0"/>
                        </a:rPr>
                        <a:t>RTC Memory and RTC peripherals</a:t>
                      </a:r>
                    </a:p>
                  </a:txBody>
                  <a:tcPr/>
                </a:tc>
                <a:tc>
                  <a:txBody>
                    <a:bodyPr/>
                    <a:lstStyle/>
                    <a:p>
                      <a:r>
                        <a:rPr lang="en-IN" dirty="0">
                          <a:latin typeface="Times New Roman" pitchFamily="18" charset="0"/>
                          <a:cs typeface="Times New Roman" pitchFamily="18" charset="0"/>
                        </a:rPr>
                        <a:t>Yes</a:t>
                      </a:r>
                    </a:p>
                  </a:txBody>
                  <a:tcPr/>
                </a:tc>
                <a:tc>
                  <a:txBody>
                    <a:bodyPr/>
                    <a:lstStyle/>
                    <a:p>
                      <a:r>
                        <a:rPr lang="en-IN" dirty="0">
                          <a:latin typeface="Times New Roman" pitchFamily="18" charset="0"/>
                          <a:cs typeface="Times New Roman" pitchFamily="18" charset="0"/>
                        </a:rPr>
                        <a:t>No</a:t>
                      </a:r>
                    </a:p>
                  </a:txBody>
                  <a:tcPr/>
                </a:tc>
                <a:extLst>
                  <a:ext uri="{0D108BD9-81ED-4DB2-BD59-A6C34878D82A}">
                    <a16:rowId xmlns:a16="http://schemas.microsoft.com/office/drawing/2014/main" xmlns="" val="10001"/>
                  </a:ext>
                </a:extLst>
              </a:tr>
              <a:tr h="351435">
                <a:tc>
                  <a:txBody>
                    <a:bodyPr/>
                    <a:lstStyle/>
                    <a:p>
                      <a:r>
                        <a:rPr lang="en-IN" dirty="0">
                          <a:latin typeface="Times New Roman" pitchFamily="18" charset="0"/>
                          <a:cs typeface="Times New Roman" pitchFamily="18" charset="0"/>
                        </a:rPr>
                        <a:t>I2S Controller</a:t>
                      </a:r>
                    </a:p>
                  </a:txBody>
                  <a:tcPr/>
                </a:tc>
                <a:tc>
                  <a:txBody>
                    <a:bodyPr/>
                    <a:lstStyle/>
                    <a:p>
                      <a:r>
                        <a:rPr lang="en-IN" dirty="0">
                          <a:latin typeface="Times New Roman" pitchFamily="18" charset="0"/>
                          <a:cs typeface="Times New Roman" pitchFamily="18" charset="0"/>
                        </a:rPr>
                        <a:t>Yes </a:t>
                      </a:r>
                    </a:p>
                  </a:txBody>
                  <a:tcPr/>
                </a:tc>
                <a:tc>
                  <a:txBody>
                    <a:bodyPr/>
                    <a:lstStyle/>
                    <a:p>
                      <a:r>
                        <a:rPr lang="en-IN" dirty="0">
                          <a:latin typeface="Times New Roman" pitchFamily="18" charset="0"/>
                          <a:cs typeface="Times New Roman" pitchFamily="18" charset="0"/>
                        </a:rPr>
                        <a:t>No</a:t>
                      </a:r>
                    </a:p>
                  </a:txBody>
                  <a:tcPr/>
                </a:tc>
                <a:extLst>
                  <a:ext uri="{0D108BD9-81ED-4DB2-BD59-A6C34878D82A}">
                    <a16:rowId xmlns:a16="http://schemas.microsoft.com/office/drawing/2014/main" xmlns="" val="10002"/>
                  </a:ext>
                </a:extLst>
              </a:tr>
              <a:tr h="351435">
                <a:tc>
                  <a:txBody>
                    <a:bodyPr/>
                    <a:lstStyle/>
                    <a:p>
                      <a:r>
                        <a:rPr lang="en-IN" dirty="0">
                          <a:latin typeface="Times New Roman" pitchFamily="18" charset="0"/>
                          <a:cs typeface="Times New Roman" pitchFamily="18" charset="0"/>
                        </a:rPr>
                        <a:t>UART</a:t>
                      </a:r>
                    </a:p>
                  </a:txBody>
                  <a:tcPr/>
                </a:tc>
                <a:tc>
                  <a:txBody>
                    <a:bodyPr/>
                    <a:lstStyle/>
                    <a:p>
                      <a:r>
                        <a:rPr lang="en-IN" dirty="0">
                          <a:latin typeface="Times New Roman" pitchFamily="18" charset="0"/>
                          <a:cs typeface="Times New Roman" pitchFamily="18" charset="0"/>
                        </a:rPr>
                        <a:t>Yes</a:t>
                      </a:r>
                    </a:p>
                  </a:txBody>
                  <a:tcPr/>
                </a:tc>
                <a:tc>
                  <a:txBody>
                    <a:bodyPr/>
                    <a:lstStyle/>
                    <a:p>
                      <a:r>
                        <a:rPr lang="en-IN" dirty="0">
                          <a:latin typeface="Times New Roman" pitchFamily="18" charset="0"/>
                          <a:cs typeface="Times New Roman" pitchFamily="18" charset="0"/>
                        </a:rPr>
                        <a:t>Yes(USART)</a:t>
                      </a:r>
                    </a:p>
                  </a:txBody>
                  <a:tcPr/>
                </a:tc>
                <a:extLst>
                  <a:ext uri="{0D108BD9-81ED-4DB2-BD59-A6C34878D82A}">
                    <a16:rowId xmlns:a16="http://schemas.microsoft.com/office/drawing/2014/main" xmlns="" val="10003"/>
                  </a:ext>
                </a:extLst>
              </a:tr>
              <a:tr h="351435">
                <a:tc>
                  <a:txBody>
                    <a:bodyPr/>
                    <a:lstStyle/>
                    <a:p>
                      <a:r>
                        <a:rPr lang="en-IN" dirty="0">
                          <a:latin typeface="Times New Roman" pitchFamily="18" charset="0"/>
                          <a:cs typeface="Times New Roman" pitchFamily="18" charset="0"/>
                        </a:rPr>
                        <a:t>SPI</a:t>
                      </a:r>
                    </a:p>
                  </a:txBody>
                  <a:tcPr/>
                </a:tc>
                <a:tc>
                  <a:txBody>
                    <a:bodyPr/>
                    <a:lstStyle/>
                    <a:p>
                      <a:r>
                        <a:rPr lang="en-IN" dirty="0">
                          <a:latin typeface="Times New Roman" pitchFamily="18" charset="0"/>
                          <a:cs typeface="Times New Roman" pitchFamily="18" charset="0"/>
                        </a:rPr>
                        <a:t>Yes(4)</a:t>
                      </a:r>
                    </a:p>
                  </a:txBody>
                  <a:tcPr/>
                </a:tc>
                <a:tc>
                  <a:txBody>
                    <a:bodyPr/>
                    <a:lstStyle/>
                    <a:p>
                      <a:r>
                        <a:rPr lang="en-IN" dirty="0">
                          <a:latin typeface="Times New Roman" pitchFamily="18" charset="0"/>
                          <a:cs typeface="Times New Roman" pitchFamily="18" charset="0"/>
                        </a:rPr>
                        <a:t>Yes</a:t>
                      </a:r>
                    </a:p>
                  </a:txBody>
                  <a:tcPr/>
                </a:tc>
                <a:extLst>
                  <a:ext uri="{0D108BD9-81ED-4DB2-BD59-A6C34878D82A}">
                    <a16:rowId xmlns:a16="http://schemas.microsoft.com/office/drawing/2014/main" xmlns="" val="10004"/>
                  </a:ext>
                </a:extLst>
              </a:tr>
              <a:tr h="351435">
                <a:tc>
                  <a:txBody>
                    <a:bodyPr/>
                    <a:lstStyle/>
                    <a:p>
                      <a:r>
                        <a:rPr lang="en-IN" dirty="0">
                          <a:latin typeface="Times New Roman" pitchFamily="18" charset="0"/>
                          <a:cs typeface="Times New Roman" pitchFamily="18" charset="0"/>
                        </a:rPr>
                        <a:t>ADC</a:t>
                      </a:r>
                    </a:p>
                  </a:txBody>
                  <a:tcPr/>
                </a:tc>
                <a:tc>
                  <a:txBody>
                    <a:bodyPr/>
                    <a:lstStyle/>
                    <a:p>
                      <a:r>
                        <a:rPr lang="en-IN" dirty="0">
                          <a:latin typeface="Times New Roman" pitchFamily="18" charset="0"/>
                          <a:cs typeface="Times New Roman" pitchFamily="18" charset="0"/>
                        </a:rPr>
                        <a:t>Yes</a:t>
                      </a:r>
                    </a:p>
                  </a:txBody>
                  <a:tcPr/>
                </a:tc>
                <a:tc>
                  <a:txBody>
                    <a:bodyPr/>
                    <a:lstStyle/>
                    <a:p>
                      <a:r>
                        <a:rPr lang="en-IN" dirty="0">
                          <a:latin typeface="Times New Roman" pitchFamily="18" charset="0"/>
                          <a:cs typeface="Times New Roman" pitchFamily="18" charset="0"/>
                        </a:rPr>
                        <a:t>Yes</a:t>
                      </a:r>
                    </a:p>
                  </a:txBody>
                  <a:tcPr/>
                </a:tc>
                <a:extLst>
                  <a:ext uri="{0D108BD9-81ED-4DB2-BD59-A6C34878D82A}">
                    <a16:rowId xmlns:a16="http://schemas.microsoft.com/office/drawing/2014/main" xmlns="" val="10005"/>
                  </a:ext>
                </a:extLst>
              </a:tr>
              <a:tr h="351435">
                <a:tc>
                  <a:txBody>
                    <a:bodyPr/>
                    <a:lstStyle/>
                    <a:p>
                      <a:r>
                        <a:rPr lang="en-IN" dirty="0">
                          <a:latin typeface="Times New Roman" pitchFamily="18" charset="0"/>
                          <a:cs typeface="Times New Roman" pitchFamily="18" charset="0"/>
                        </a:rPr>
                        <a:t>I2C Controller</a:t>
                      </a:r>
                    </a:p>
                  </a:txBody>
                  <a:tcPr/>
                </a:tc>
                <a:tc>
                  <a:txBody>
                    <a:bodyPr/>
                    <a:lstStyle/>
                    <a:p>
                      <a:r>
                        <a:rPr lang="en-IN" dirty="0">
                          <a:latin typeface="Times New Roman" pitchFamily="18" charset="0"/>
                          <a:cs typeface="Times New Roman" pitchFamily="18" charset="0"/>
                        </a:rPr>
                        <a:t>Yes</a:t>
                      </a:r>
                    </a:p>
                  </a:txBody>
                  <a:tcPr/>
                </a:tc>
                <a:tc>
                  <a:txBody>
                    <a:bodyPr/>
                    <a:lstStyle/>
                    <a:p>
                      <a:r>
                        <a:rPr lang="en-IN" dirty="0">
                          <a:latin typeface="Times New Roman" pitchFamily="18" charset="0"/>
                          <a:cs typeface="Times New Roman" pitchFamily="18" charset="0"/>
                        </a:rPr>
                        <a:t>Yes</a:t>
                      </a:r>
                    </a:p>
                  </a:txBody>
                  <a:tcPr/>
                </a:tc>
                <a:extLst>
                  <a:ext uri="{0D108BD9-81ED-4DB2-BD59-A6C34878D82A}">
                    <a16:rowId xmlns:a16="http://schemas.microsoft.com/office/drawing/2014/main" xmlns="" val="10006"/>
                  </a:ext>
                </a:extLst>
              </a:tr>
              <a:tr h="351435">
                <a:tc>
                  <a:txBody>
                    <a:bodyPr/>
                    <a:lstStyle/>
                    <a:p>
                      <a:r>
                        <a:rPr lang="en-IN" dirty="0">
                          <a:latin typeface="Times New Roman" pitchFamily="18" charset="0"/>
                          <a:cs typeface="Times New Roman" pitchFamily="18" charset="0"/>
                        </a:rPr>
                        <a:t>Multiplier</a:t>
                      </a:r>
                    </a:p>
                  </a:txBody>
                  <a:tcPr/>
                </a:tc>
                <a:tc>
                  <a:txBody>
                    <a:bodyPr/>
                    <a:lstStyle/>
                    <a:p>
                      <a:r>
                        <a:rPr lang="en-IN" dirty="0">
                          <a:latin typeface="Times New Roman" pitchFamily="18" charset="0"/>
                          <a:cs typeface="Times New Roman" pitchFamily="18" charset="0"/>
                        </a:rPr>
                        <a:t>32</a:t>
                      </a:r>
                      <a:r>
                        <a:rPr lang="en-IN" baseline="0" dirty="0">
                          <a:latin typeface="Times New Roman" pitchFamily="18" charset="0"/>
                          <a:cs typeface="Times New Roman" pitchFamily="18" charset="0"/>
                        </a:rPr>
                        <a:t> bit multiplier</a:t>
                      </a:r>
                      <a:endParaRPr lang="en-IN" dirty="0">
                        <a:latin typeface="Times New Roman" pitchFamily="18" charset="0"/>
                        <a:cs typeface="Times New Roman" pitchFamily="18" charset="0"/>
                      </a:endParaRPr>
                    </a:p>
                  </a:txBody>
                  <a:tcPr/>
                </a:tc>
                <a:tc>
                  <a:txBody>
                    <a:bodyPr/>
                    <a:lstStyle/>
                    <a:p>
                      <a:r>
                        <a:rPr lang="en-IN" dirty="0">
                          <a:latin typeface="Times New Roman" pitchFamily="18" charset="0"/>
                          <a:cs typeface="Times New Roman" pitchFamily="18" charset="0"/>
                        </a:rPr>
                        <a:t>2 cycle Multiplier(8-bit)</a:t>
                      </a:r>
                    </a:p>
                  </a:txBody>
                  <a:tcPr/>
                </a:tc>
                <a:extLst>
                  <a:ext uri="{0D108BD9-81ED-4DB2-BD59-A6C34878D82A}">
                    <a16:rowId xmlns:a16="http://schemas.microsoft.com/office/drawing/2014/main" xmlns="" val="10007"/>
                  </a:ext>
                </a:extLst>
              </a:tr>
              <a:tr h="615012">
                <a:tc>
                  <a:txBody>
                    <a:bodyPr/>
                    <a:lstStyle/>
                    <a:p>
                      <a:r>
                        <a:rPr lang="en-IN" dirty="0">
                          <a:latin typeface="Times New Roman" pitchFamily="18" charset="0"/>
                          <a:cs typeface="Times New Roman" pitchFamily="18" charset="0"/>
                        </a:rPr>
                        <a:t>Does it support Floating</a:t>
                      </a:r>
                      <a:r>
                        <a:rPr lang="en-IN" baseline="0" dirty="0">
                          <a:latin typeface="Times New Roman" pitchFamily="18" charset="0"/>
                          <a:cs typeface="Times New Roman" pitchFamily="18" charset="0"/>
                        </a:rPr>
                        <a:t> point unit?</a:t>
                      </a:r>
                      <a:endParaRPr lang="en-IN" dirty="0">
                        <a:latin typeface="Times New Roman" pitchFamily="18" charset="0"/>
                        <a:cs typeface="Times New Roman" pitchFamily="18" charset="0"/>
                      </a:endParaRPr>
                    </a:p>
                  </a:txBody>
                  <a:tcPr/>
                </a:tc>
                <a:tc>
                  <a:txBody>
                    <a:bodyPr/>
                    <a:lstStyle/>
                    <a:p>
                      <a:r>
                        <a:rPr lang="en-IN" dirty="0">
                          <a:latin typeface="Times New Roman" pitchFamily="18" charset="0"/>
                          <a:cs typeface="Times New Roman" pitchFamily="18" charset="0"/>
                        </a:rPr>
                        <a:t>Yes</a:t>
                      </a:r>
                    </a:p>
                  </a:txBody>
                  <a:tcPr/>
                </a:tc>
                <a:tc>
                  <a:txBody>
                    <a:bodyPr/>
                    <a:lstStyle/>
                    <a:p>
                      <a:r>
                        <a:rPr lang="en-IN" dirty="0">
                          <a:latin typeface="Times New Roman" pitchFamily="18" charset="0"/>
                          <a:cs typeface="Times New Roman" pitchFamily="18" charset="0"/>
                        </a:rPr>
                        <a:t>No</a:t>
                      </a:r>
                    </a:p>
                  </a:txBody>
                  <a:tcPr/>
                </a:tc>
                <a:extLst>
                  <a:ext uri="{0D108BD9-81ED-4DB2-BD59-A6C34878D82A}">
                    <a16:rowId xmlns:a16="http://schemas.microsoft.com/office/drawing/2014/main" xmlns="" val="10008"/>
                  </a:ext>
                </a:extLst>
              </a:tr>
              <a:tr h="615012">
                <a:tc>
                  <a:txBody>
                    <a:bodyPr/>
                    <a:lstStyle/>
                    <a:p>
                      <a:r>
                        <a:rPr lang="en-IN" dirty="0">
                          <a:latin typeface="Times New Roman" pitchFamily="18" charset="0"/>
                          <a:cs typeface="Times New Roman" pitchFamily="18" charset="0"/>
                        </a:rPr>
                        <a:t>Does it support DSP instructions?</a:t>
                      </a:r>
                    </a:p>
                  </a:txBody>
                  <a:tcPr/>
                </a:tc>
                <a:tc>
                  <a:txBody>
                    <a:bodyPr/>
                    <a:lstStyle/>
                    <a:p>
                      <a:r>
                        <a:rPr lang="en-IN" dirty="0">
                          <a:latin typeface="Times New Roman" pitchFamily="18" charset="0"/>
                          <a:cs typeface="Times New Roman" pitchFamily="18" charset="0"/>
                        </a:rPr>
                        <a:t>Yes </a:t>
                      </a:r>
                    </a:p>
                  </a:txBody>
                  <a:tcPr/>
                </a:tc>
                <a:tc>
                  <a:txBody>
                    <a:bodyPr/>
                    <a:lstStyle/>
                    <a:p>
                      <a:r>
                        <a:rPr lang="en-IN" dirty="0">
                          <a:latin typeface="Times New Roman" pitchFamily="18" charset="0"/>
                          <a:cs typeface="Times New Roman" pitchFamily="18" charset="0"/>
                        </a:rPr>
                        <a:t>No</a:t>
                      </a:r>
                    </a:p>
                  </a:txBody>
                  <a:tcPr/>
                </a:tc>
                <a:extLst>
                  <a:ext uri="{0D108BD9-81ED-4DB2-BD59-A6C34878D82A}">
                    <a16:rowId xmlns:a16="http://schemas.microsoft.com/office/drawing/2014/main" xmlns="" val="10009"/>
                  </a:ext>
                </a:extLst>
              </a:tr>
              <a:tr h="615012">
                <a:tc>
                  <a:txBody>
                    <a:bodyPr/>
                    <a:lstStyle/>
                    <a:p>
                      <a:r>
                        <a:rPr lang="en-IN" dirty="0">
                          <a:latin typeface="Times New Roman" pitchFamily="18" charset="0"/>
                          <a:cs typeface="Times New Roman" pitchFamily="18" charset="0"/>
                        </a:rPr>
                        <a:t>Cryptographic Hardware</a:t>
                      </a:r>
                      <a:r>
                        <a:rPr lang="en-IN" baseline="0" dirty="0">
                          <a:latin typeface="Times New Roman" pitchFamily="18" charset="0"/>
                          <a:cs typeface="Times New Roman" pitchFamily="18" charset="0"/>
                        </a:rPr>
                        <a:t> Accelerators</a:t>
                      </a:r>
                      <a:endParaRPr lang="en-IN" dirty="0">
                        <a:latin typeface="Times New Roman" pitchFamily="18" charset="0"/>
                        <a:cs typeface="Times New Roman" pitchFamily="18" charset="0"/>
                      </a:endParaRPr>
                    </a:p>
                  </a:txBody>
                  <a:tcPr/>
                </a:tc>
                <a:tc>
                  <a:txBody>
                    <a:bodyPr/>
                    <a:lstStyle/>
                    <a:p>
                      <a:r>
                        <a:rPr lang="en-IN" dirty="0">
                          <a:latin typeface="Times New Roman" pitchFamily="18" charset="0"/>
                          <a:cs typeface="Times New Roman" pitchFamily="18" charset="0"/>
                        </a:rPr>
                        <a:t>Yes</a:t>
                      </a:r>
                    </a:p>
                  </a:txBody>
                  <a:tcPr/>
                </a:tc>
                <a:tc>
                  <a:txBody>
                    <a:bodyPr/>
                    <a:lstStyle/>
                    <a:p>
                      <a:r>
                        <a:rPr lang="en-IN" dirty="0">
                          <a:latin typeface="Times New Roman" pitchFamily="18" charset="0"/>
                          <a:cs typeface="Times New Roman" pitchFamily="18" charset="0"/>
                        </a:rPr>
                        <a:t>No</a:t>
                      </a:r>
                    </a:p>
                  </a:txBody>
                  <a:tcPr/>
                </a:tc>
                <a:extLst>
                  <a:ext uri="{0D108BD9-81ED-4DB2-BD59-A6C34878D82A}">
                    <a16:rowId xmlns:a16="http://schemas.microsoft.com/office/drawing/2014/main" xmlns="" val="10010"/>
                  </a:ext>
                </a:extLst>
              </a:tr>
              <a:tr h="702489">
                <a:tc>
                  <a:txBody>
                    <a:bodyPr/>
                    <a:lstStyle/>
                    <a:p>
                      <a:r>
                        <a:rPr lang="en-IN" dirty="0">
                          <a:latin typeface="Times New Roman" pitchFamily="18" charset="0"/>
                          <a:cs typeface="Times New Roman" pitchFamily="18" charset="0"/>
                        </a:rPr>
                        <a:t>LEDPWM</a:t>
                      </a:r>
                    </a:p>
                  </a:txBody>
                  <a:tcPr/>
                </a:tc>
                <a:tc>
                  <a:txBody>
                    <a:bodyPr/>
                    <a:lstStyle/>
                    <a:p>
                      <a:r>
                        <a:rPr lang="en-IN" dirty="0">
                          <a:latin typeface="Times New Roman" pitchFamily="18" charset="0"/>
                          <a:cs typeface="Times New Roman" pitchFamily="18" charset="0"/>
                        </a:rPr>
                        <a:t>Yes</a:t>
                      </a:r>
                    </a:p>
                  </a:txBody>
                  <a:tcPr/>
                </a:tc>
                <a:tc>
                  <a:txBody>
                    <a:bodyPr/>
                    <a:lstStyle/>
                    <a:p>
                      <a:r>
                        <a:rPr lang="en-IN" dirty="0">
                          <a:latin typeface="Times New Roman" pitchFamily="18" charset="0"/>
                          <a:cs typeface="Times New Roman" pitchFamily="18" charset="0"/>
                        </a:rPr>
                        <a:t>No</a:t>
                      </a:r>
                    </a:p>
                  </a:txBody>
                  <a:tcPr/>
                </a:tc>
                <a:extLst>
                  <a:ext uri="{0D108BD9-81ED-4DB2-BD59-A6C34878D82A}">
                    <a16:rowId xmlns:a16="http://schemas.microsoft.com/office/drawing/2014/main" xmlns="" val="10011"/>
                  </a:ext>
                </a:extLst>
              </a:tr>
              <a:tr h="702489">
                <a:tc>
                  <a:txBody>
                    <a:bodyPr/>
                    <a:lstStyle/>
                    <a:p>
                      <a:r>
                        <a:rPr lang="en-IN" dirty="0">
                          <a:latin typeface="Times New Roman" pitchFamily="18" charset="0"/>
                          <a:cs typeface="Times New Roman" pitchFamily="18" charset="0"/>
                        </a:rPr>
                        <a:t>MCPWM</a:t>
                      </a:r>
                    </a:p>
                  </a:txBody>
                  <a:tcPr/>
                </a:tc>
                <a:tc>
                  <a:txBody>
                    <a:bodyPr/>
                    <a:lstStyle/>
                    <a:p>
                      <a:r>
                        <a:rPr lang="en-IN" dirty="0">
                          <a:latin typeface="Times New Roman" pitchFamily="18" charset="0"/>
                          <a:cs typeface="Times New Roman" pitchFamily="18" charset="0"/>
                        </a:rPr>
                        <a:t>Yes</a:t>
                      </a:r>
                    </a:p>
                  </a:txBody>
                  <a:tcPr/>
                </a:tc>
                <a:tc>
                  <a:txBody>
                    <a:bodyPr/>
                    <a:lstStyle/>
                    <a:p>
                      <a:r>
                        <a:rPr lang="en-IN" dirty="0">
                          <a:latin typeface="Times New Roman" pitchFamily="18" charset="0"/>
                          <a:cs typeface="Times New Roman" pitchFamily="18" charset="0"/>
                        </a:rPr>
                        <a:t>Yes</a:t>
                      </a:r>
                    </a:p>
                  </a:txBody>
                  <a:tcPr/>
                </a:tc>
                <a:extLst>
                  <a:ext uri="{0D108BD9-81ED-4DB2-BD59-A6C34878D82A}">
                    <a16:rowId xmlns:a16="http://schemas.microsoft.com/office/drawing/2014/main" xmlns="" val="10012"/>
                  </a:ext>
                </a:extLst>
              </a:tr>
            </a:tbl>
          </a:graphicData>
        </a:graphic>
      </p:graphicFrame>
    </p:spTree>
    <p:extLst>
      <p:ext uri="{BB962C8B-B14F-4D97-AF65-F5344CB8AC3E}">
        <p14:creationId xmlns:p14="http://schemas.microsoft.com/office/powerpoint/2010/main" val="42233419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Basics of UART Communication"/>
          <p:cNvPicPr/>
          <p:nvPr/>
        </p:nvPicPr>
        <p:blipFill>
          <a:blip r:embed="rId2">
            <a:extLst>
              <a:ext uri="{28A0092B-C50C-407E-A947-70E740481C1C}">
                <a14:useLocalDpi xmlns:a14="http://schemas.microsoft.com/office/drawing/2010/main" val="0"/>
              </a:ext>
            </a:extLst>
          </a:blip>
          <a:srcRect/>
          <a:stretch>
            <a:fillRect/>
          </a:stretch>
        </p:blipFill>
        <p:spPr bwMode="auto">
          <a:xfrm>
            <a:off x="2051720" y="584128"/>
            <a:ext cx="3888432" cy="2520280"/>
          </a:xfrm>
          <a:prstGeom prst="rect">
            <a:avLst/>
          </a:prstGeom>
          <a:noFill/>
          <a:ln>
            <a:noFill/>
          </a:ln>
        </p:spPr>
      </p:pic>
      <p:pic>
        <p:nvPicPr>
          <p:cNvPr id="5" name="Picture 4" descr="Introduction to SPI - Master and Slave"/>
          <p:cNvPicPr/>
          <p:nvPr/>
        </p:nvPicPr>
        <p:blipFill>
          <a:blip r:embed="rId3">
            <a:extLst>
              <a:ext uri="{28A0092B-C50C-407E-A947-70E740481C1C}">
                <a14:useLocalDpi xmlns:a14="http://schemas.microsoft.com/office/drawing/2010/main" val="0"/>
              </a:ext>
            </a:extLst>
          </a:blip>
          <a:srcRect/>
          <a:stretch>
            <a:fillRect/>
          </a:stretch>
        </p:blipFill>
        <p:spPr bwMode="auto">
          <a:xfrm>
            <a:off x="2987824" y="3501008"/>
            <a:ext cx="3112245" cy="2769215"/>
          </a:xfrm>
          <a:prstGeom prst="rect">
            <a:avLst/>
          </a:prstGeom>
          <a:noFill/>
          <a:ln>
            <a:noFill/>
          </a:ln>
        </p:spPr>
      </p:pic>
    </p:spTree>
    <p:extLst>
      <p:ext uri="{BB962C8B-B14F-4D97-AF65-F5344CB8AC3E}">
        <p14:creationId xmlns:p14="http://schemas.microsoft.com/office/powerpoint/2010/main" val="32759900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677881778"/>
              </p:ext>
            </p:extLst>
          </p:nvPr>
        </p:nvGraphicFramePr>
        <p:xfrm>
          <a:off x="1524000" y="1397000"/>
          <a:ext cx="6096000" cy="4589684"/>
        </p:xfrm>
        <a:graphic>
          <a:graphicData uri="http://schemas.openxmlformats.org/drawingml/2006/table">
            <a:tbl>
              <a:tblPr firstRow="1" bandRow="1">
                <a:tableStyleId>{5C22544A-7EE6-4342-B048-85BDC9FD1C3A}</a:tableStyleId>
              </a:tblPr>
              <a:tblGrid>
                <a:gridCol w="3048000">
                  <a:extLst>
                    <a:ext uri="{9D8B030D-6E8A-4147-A177-3AD203B41FA5}">
                      <a16:colId xmlns:a16="http://schemas.microsoft.com/office/drawing/2014/main" xmlns="" val="20000"/>
                    </a:ext>
                  </a:extLst>
                </a:gridCol>
                <a:gridCol w="3048000">
                  <a:extLst>
                    <a:ext uri="{9D8B030D-6E8A-4147-A177-3AD203B41FA5}">
                      <a16:colId xmlns:a16="http://schemas.microsoft.com/office/drawing/2014/main" xmlns="" val="20001"/>
                    </a:ext>
                  </a:extLst>
                </a:gridCol>
              </a:tblGrid>
              <a:tr h="479025">
                <a:tc>
                  <a:txBody>
                    <a:bodyPr/>
                    <a:lstStyle/>
                    <a:p>
                      <a:r>
                        <a:rPr lang="en-IN" dirty="0"/>
                        <a:t>Mode</a:t>
                      </a:r>
                      <a:r>
                        <a:rPr lang="en-IN" baseline="0" dirty="0"/>
                        <a:t> </a:t>
                      </a:r>
                      <a:endParaRPr lang="en-IN" dirty="0"/>
                    </a:p>
                  </a:txBody>
                  <a:tcPr/>
                </a:tc>
                <a:tc>
                  <a:txBody>
                    <a:bodyPr/>
                    <a:lstStyle/>
                    <a:p>
                      <a:r>
                        <a:rPr lang="en-IN" dirty="0"/>
                        <a:t>Range of current</a:t>
                      </a:r>
                    </a:p>
                  </a:txBody>
                  <a:tcPr/>
                </a:tc>
                <a:extLst>
                  <a:ext uri="{0D108BD9-81ED-4DB2-BD59-A6C34878D82A}">
                    <a16:rowId xmlns:a16="http://schemas.microsoft.com/office/drawing/2014/main" xmlns="" val="10000"/>
                  </a:ext>
                </a:extLst>
              </a:tr>
              <a:tr h="479025">
                <a:tc>
                  <a:txBody>
                    <a:bodyPr/>
                    <a:lstStyle/>
                    <a:p>
                      <a:r>
                        <a:rPr lang="en-IN" dirty="0">
                          <a:latin typeface="Times New Roman" pitchFamily="18" charset="0"/>
                          <a:cs typeface="Times New Roman" pitchFamily="18" charset="0"/>
                        </a:rPr>
                        <a:t>Operating voltage</a:t>
                      </a:r>
                    </a:p>
                  </a:txBody>
                  <a:tcPr/>
                </a:tc>
                <a:tc>
                  <a:txBody>
                    <a:bodyPr/>
                    <a:lstStyle/>
                    <a:p>
                      <a:r>
                        <a:rPr lang="en-IN" dirty="0">
                          <a:latin typeface="Times New Roman" pitchFamily="18" charset="0"/>
                          <a:cs typeface="Times New Roman" pitchFamily="18" charset="0"/>
                        </a:rPr>
                        <a:t>1.8V-3.6V(3.3V</a:t>
                      </a:r>
                      <a:r>
                        <a:rPr lang="en-IN" baseline="0" dirty="0">
                          <a:latin typeface="Times New Roman" pitchFamily="18" charset="0"/>
                          <a:cs typeface="Times New Roman" pitchFamily="18" charset="0"/>
                        </a:rPr>
                        <a:t> -</a:t>
                      </a:r>
                      <a:r>
                        <a:rPr lang="en-IN" dirty="0">
                          <a:latin typeface="Times New Roman" pitchFamily="18" charset="0"/>
                          <a:cs typeface="Times New Roman" pitchFamily="18" charset="0"/>
                        </a:rPr>
                        <a:t>Typical voltage)</a:t>
                      </a:r>
                    </a:p>
                  </a:txBody>
                  <a:tcPr/>
                </a:tc>
                <a:extLst>
                  <a:ext uri="{0D108BD9-81ED-4DB2-BD59-A6C34878D82A}">
                    <a16:rowId xmlns:a16="http://schemas.microsoft.com/office/drawing/2014/main" xmlns="" val="10001"/>
                  </a:ext>
                </a:extLst>
              </a:tr>
              <a:tr h="479025">
                <a:tc>
                  <a:txBody>
                    <a:bodyPr/>
                    <a:lstStyle/>
                    <a:p>
                      <a:r>
                        <a:rPr lang="en-IN" dirty="0">
                          <a:latin typeface="Times New Roman" pitchFamily="18" charset="0"/>
                          <a:cs typeface="Times New Roman" pitchFamily="18" charset="0"/>
                        </a:rPr>
                        <a:t>Active mode</a:t>
                      </a:r>
                    </a:p>
                  </a:txBody>
                  <a:tcPr/>
                </a:tc>
                <a:tc>
                  <a:txBody>
                    <a:bodyPr/>
                    <a:lstStyle/>
                    <a:p>
                      <a:r>
                        <a:rPr lang="en-IN" dirty="0">
                          <a:latin typeface="Times New Roman" pitchFamily="18" charset="0"/>
                          <a:cs typeface="Times New Roman" pitchFamily="18" charset="0"/>
                        </a:rPr>
                        <a:t>95mA-240mA(depending on mode of operation)</a:t>
                      </a:r>
                    </a:p>
                  </a:txBody>
                  <a:tcPr/>
                </a:tc>
                <a:extLst>
                  <a:ext uri="{0D108BD9-81ED-4DB2-BD59-A6C34878D82A}">
                    <a16:rowId xmlns:a16="http://schemas.microsoft.com/office/drawing/2014/main" xmlns="" val="10002"/>
                  </a:ext>
                </a:extLst>
              </a:tr>
              <a:tr h="479025">
                <a:tc>
                  <a:txBody>
                    <a:bodyPr/>
                    <a:lstStyle/>
                    <a:p>
                      <a:r>
                        <a:rPr lang="en-IN" dirty="0">
                          <a:latin typeface="Times New Roman" pitchFamily="18" charset="0"/>
                          <a:cs typeface="Times New Roman" pitchFamily="18" charset="0"/>
                        </a:rPr>
                        <a:t>Modem sleep mode</a:t>
                      </a:r>
                    </a:p>
                  </a:txBody>
                  <a:tcPr/>
                </a:tc>
                <a:tc>
                  <a:txBody>
                    <a:bodyPr/>
                    <a:lstStyle/>
                    <a:p>
                      <a:r>
                        <a:rPr lang="en-IN" dirty="0">
                          <a:latin typeface="Times New Roman" pitchFamily="18" charset="0"/>
                          <a:cs typeface="Times New Roman" pitchFamily="18" charset="0"/>
                        </a:rPr>
                        <a:t>20mA-68mA(depending</a:t>
                      </a:r>
                      <a:r>
                        <a:rPr lang="en-IN" baseline="0" dirty="0">
                          <a:latin typeface="Times New Roman" pitchFamily="18" charset="0"/>
                          <a:cs typeface="Times New Roman" pitchFamily="18" charset="0"/>
                        </a:rPr>
                        <a:t> on frequency and number of cores)</a:t>
                      </a:r>
                      <a:endParaRPr lang="en-IN" dirty="0">
                        <a:latin typeface="Times New Roman" pitchFamily="18" charset="0"/>
                        <a:cs typeface="Times New Roman" pitchFamily="18" charset="0"/>
                      </a:endParaRPr>
                    </a:p>
                  </a:txBody>
                  <a:tcPr/>
                </a:tc>
                <a:extLst>
                  <a:ext uri="{0D108BD9-81ED-4DB2-BD59-A6C34878D82A}">
                    <a16:rowId xmlns:a16="http://schemas.microsoft.com/office/drawing/2014/main" xmlns="" val="10003"/>
                  </a:ext>
                </a:extLst>
              </a:tr>
              <a:tr h="479025">
                <a:tc>
                  <a:txBody>
                    <a:bodyPr/>
                    <a:lstStyle/>
                    <a:p>
                      <a:r>
                        <a:rPr lang="en-IN" dirty="0">
                          <a:latin typeface="Times New Roman" pitchFamily="18" charset="0"/>
                          <a:cs typeface="Times New Roman" pitchFamily="18" charset="0"/>
                        </a:rPr>
                        <a:t>Light sleep mode</a:t>
                      </a:r>
                    </a:p>
                  </a:txBody>
                  <a:tcPr/>
                </a:tc>
                <a:tc>
                  <a:txBody>
                    <a:bodyPr/>
                    <a:lstStyle/>
                    <a:p>
                      <a:r>
                        <a:rPr lang="en-IN" dirty="0">
                          <a:latin typeface="Times New Roman" pitchFamily="18" charset="0"/>
                          <a:cs typeface="Times New Roman" pitchFamily="18" charset="0"/>
                        </a:rPr>
                        <a:t>0.8mA</a:t>
                      </a:r>
                    </a:p>
                  </a:txBody>
                  <a:tcPr/>
                </a:tc>
                <a:extLst>
                  <a:ext uri="{0D108BD9-81ED-4DB2-BD59-A6C34878D82A}">
                    <a16:rowId xmlns:a16="http://schemas.microsoft.com/office/drawing/2014/main" xmlns="" val="10004"/>
                  </a:ext>
                </a:extLst>
              </a:tr>
              <a:tr h="479025">
                <a:tc>
                  <a:txBody>
                    <a:bodyPr/>
                    <a:lstStyle/>
                    <a:p>
                      <a:r>
                        <a:rPr lang="en-IN" dirty="0">
                          <a:latin typeface="Times New Roman" pitchFamily="18" charset="0"/>
                          <a:cs typeface="Times New Roman" pitchFamily="18" charset="0"/>
                        </a:rPr>
                        <a:t>Deep sleep mode</a:t>
                      </a:r>
                    </a:p>
                  </a:txBody>
                  <a:tcPr/>
                </a:tc>
                <a:tc>
                  <a:txBody>
                    <a:bodyPr/>
                    <a:lstStyle/>
                    <a:p>
                      <a:r>
                        <a:rPr lang="en-IN" dirty="0">
                          <a:latin typeface="Times New Roman" pitchFamily="18" charset="0"/>
                          <a:cs typeface="Times New Roman" pitchFamily="18" charset="0"/>
                        </a:rPr>
                        <a:t>10uA/100uA/150uA</a:t>
                      </a:r>
                    </a:p>
                  </a:txBody>
                  <a:tcPr/>
                </a:tc>
                <a:extLst>
                  <a:ext uri="{0D108BD9-81ED-4DB2-BD59-A6C34878D82A}">
                    <a16:rowId xmlns:a16="http://schemas.microsoft.com/office/drawing/2014/main" xmlns="" val="10005"/>
                  </a:ext>
                </a:extLst>
              </a:tr>
              <a:tr h="479025">
                <a:tc>
                  <a:txBody>
                    <a:bodyPr/>
                    <a:lstStyle/>
                    <a:p>
                      <a:r>
                        <a:rPr lang="en-IN" dirty="0">
                          <a:latin typeface="Times New Roman" pitchFamily="18" charset="0"/>
                          <a:cs typeface="Times New Roman" pitchFamily="18" charset="0"/>
                        </a:rPr>
                        <a:t>Hibernation</a:t>
                      </a:r>
                      <a:r>
                        <a:rPr lang="en-IN" baseline="0" dirty="0">
                          <a:latin typeface="Times New Roman" pitchFamily="18" charset="0"/>
                          <a:cs typeface="Times New Roman" pitchFamily="18" charset="0"/>
                        </a:rPr>
                        <a:t> mode</a:t>
                      </a:r>
                      <a:endParaRPr lang="en-IN" dirty="0">
                        <a:latin typeface="Times New Roman" pitchFamily="18" charset="0"/>
                        <a:cs typeface="Times New Roman" pitchFamily="18" charset="0"/>
                      </a:endParaRPr>
                    </a:p>
                  </a:txBody>
                  <a:tcPr/>
                </a:tc>
                <a:tc>
                  <a:txBody>
                    <a:bodyPr/>
                    <a:lstStyle/>
                    <a:p>
                      <a:r>
                        <a:rPr lang="en-IN" dirty="0">
                          <a:latin typeface="Times New Roman" pitchFamily="18" charset="0"/>
                          <a:cs typeface="Times New Roman" pitchFamily="18" charset="0"/>
                        </a:rPr>
                        <a:t>5uA</a:t>
                      </a:r>
                    </a:p>
                  </a:txBody>
                  <a:tcPr/>
                </a:tc>
                <a:extLst>
                  <a:ext uri="{0D108BD9-81ED-4DB2-BD59-A6C34878D82A}">
                    <a16:rowId xmlns:a16="http://schemas.microsoft.com/office/drawing/2014/main" xmlns="" val="10006"/>
                  </a:ext>
                </a:extLst>
              </a:tr>
              <a:tr h="479025">
                <a:tc>
                  <a:txBody>
                    <a:bodyPr/>
                    <a:lstStyle/>
                    <a:p>
                      <a:r>
                        <a:rPr lang="en-IN" dirty="0">
                          <a:latin typeface="Times New Roman" pitchFamily="18" charset="0"/>
                          <a:cs typeface="Times New Roman" pitchFamily="18" charset="0"/>
                        </a:rPr>
                        <a:t>Power off mode</a:t>
                      </a:r>
                    </a:p>
                  </a:txBody>
                  <a:tcPr/>
                </a:tc>
                <a:tc>
                  <a:txBody>
                    <a:bodyPr/>
                    <a:lstStyle/>
                    <a:p>
                      <a:r>
                        <a:rPr lang="en-IN" dirty="0">
                          <a:latin typeface="Times New Roman" pitchFamily="18" charset="0"/>
                          <a:cs typeface="Times New Roman" pitchFamily="18" charset="0"/>
                        </a:rPr>
                        <a:t>1uA</a:t>
                      </a:r>
                    </a:p>
                  </a:txBody>
                  <a:tcPr/>
                </a:tc>
                <a:extLst>
                  <a:ext uri="{0D108BD9-81ED-4DB2-BD59-A6C34878D82A}">
                    <a16:rowId xmlns:a16="http://schemas.microsoft.com/office/drawing/2014/main" xmlns="" val="10007"/>
                  </a:ext>
                </a:extLst>
              </a:tr>
            </a:tbl>
          </a:graphicData>
        </a:graphic>
      </p:graphicFrame>
      <p:sp>
        <p:nvSpPr>
          <p:cNvPr id="3" name="Rectangle 2"/>
          <p:cNvSpPr/>
          <p:nvPr/>
        </p:nvSpPr>
        <p:spPr>
          <a:xfrm>
            <a:off x="827584" y="548680"/>
            <a:ext cx="3384376" cy="830997"/>
          </a:xfrm>
          <a:prstGeom prst="rect">
            <a:avLst/>
          </a:prstGeom>
          <a:noFill/>
        </p:spPr>
        <p:txBody>
          <a:bodyPr wrap="square" lIns="91440" tIns="45720" rIns="91440" bIns="45720">
            <a:spAutoFit/>
          </a:bodyPr>
          <a:lstStyle/>
          <a:p>
            <a:pPr algn="ctr"/>
            <a:r>
              <a:rPr lang="en-IN" sz="2400" b="1" cap="none" spc="0" dirty="0">
                <a:ln w="31550" cmpd="sng">
                  <a:gradFill>
                    <a:gsLst>
                      <a:gs pos="25000">
                        <a:schemeClr val="accent1">
                          <a:shade val="25000"/>
                          <a:satMod val="190000"/>
                        </a:schemeClr>
                      </a:gs>
                      <a:gs pos="80000">
                        <a:schemeClr val="accent1">
                          <a:tint val="75000"/>
                          <a:satMod val="190000"/>
                        </a:schemeClr>
                      </a:gs>
                    </a:gsLst>
                    <a:lin ang="5400000"/>
                  </a:gradFill>
                  <a:prstDash val="solid"/>
                </a:ln>
                <a:solidFill>
                  <a:srgbClr val="FFFFFF"/>
                </a:solidFill>
                <a:effectLst>
                  <a:outerShdw blurRad="41275" dist="12700" dir="12000000" algn="tl" rotWithShape="0">
                    <a:srgbClr val="000000">
                      <a:alpha val="40000"/>
                    </a:srgbClr>
                  </a:outerShdw>
                </a:effectLst>
              </a:rPr>
              <a:t>Power consumption of ESP32:</a:t>
            </a:r>
          </a:p>
        </p:txBody>
      </p:sp>
    </p:spTree>
    <p:extLst>
      <p:ext uri="{BB962C8B-B14F-4D97-AF65-F5344CB8AC3E}">
        <p14:creationId xmlns:p14="http://schemas.microsoft.com/office/powerpoint/2010/main" val="5163456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2186493529"/>
              </p:ext>
            </p:extLst>
          </p:nvPr>
        </p:nvGraphicFramePr>
        <p:xfrm>
          <a:off x="683568" y="764704"/>
          <a:ext cx="6984776" cy="2380248"/>
        </p:xfrm>
        <a:graphic>
          <a:graphicData uri="http://schemas.openxmlformats.org/drawingml/2006/table">
            <a:tbl>
              <a:tblPr firstRow="1" bandRow="1">
                <a:tableStyleId>{5C22544A-7EE6-4342-B048-85BDC9FD1C3A}</a:tableStyleId>
              </a:tblPr>
              <a:tblGrid>
                <a:gridCol w="3796098">
                  <a:extLst>
                    <a:ext uri="{9D8B030D-6E8A-4147-A177-3AD203B41FA5}">
                      <a16:colId xmlns:a16="http://schemas.microsoft.com/office/drawing/2014/main" xmlns="" val="20000"/>
                    </a:ext>
                  </a:extLst>
                </a:gridCol>
                <a:gridCol w="3188678">
                  <a:extLst>
                    <a:ext uri="{9D8B030D-6E8A-4147-A177-3AD203B41FA5}">
                      <a16:colId xmlns:a16="http://schemas.microsoft.com/office/drawing/2014/main" xmlns="" val="20001"/>
                    </a:ext>
                  </a:extLst>
                </a:gridCol>
              </a:tblGrid>
              <a:tr h="370840">
                <a:tc>
                  <a:txBody>
                    <a:bodyPr/>
                    <a:lstStyle/>
                    <a:p>
                      <a:r>
                        <a:rPr lang="en-IN" dirty="0"/>
                        <a:t>Mode</a:t>
                      </a:r>
                    </a:p>
                  </a:txBody>
                  <a:tcPr/>
                </a:tc>
                <a:tc>
                  <a:txBody>
                    <a:bodyPr/>
                    <a:lstStyle/>
                    <a:p>
                      <a:r>
                        <a:rPr lang="en-IN" dirty="0"/>
                        <a:t>Range of current</a:t>
                      </a:r>
                    </a:p>
                  </a:txBody>
                  <a:tcPr/>
                </a:tc>
                <a:extLst>
                  <a:ext uri="{0D108BD9-81ED-4DB2-BD59-A6C34878D82A}">
                    <a16:rowId xmlns:a16="http://schemas.microsoft.com/office/drawing/2014/main" xmlns="" val="10000"/>
                  </a:ext>
                </a:extLst>
              </a:tr>
              <a:tr h="449848">
                <a:tc>
                  <a:txBody>
                    <a:bodyPr/>
                    <a:lstStyle/>
                    <a:p>
                      <a:r>
                        <a:rPr lang="en-IN" dirty="0">
                          <a:latin typeface="Times New Roman" pitchFamily="18" charset="0"/>
                          <a:cs typeface="Times New Roman" pitchFamily="18" charset="0"/>
                        </a:rPr>
                        <a:t>Operating</a:t>
                      </a:r>
                      <a:r>
                        <a:rPr lang="en-IN" baseline="0" dirty="0">
                          <a:latin typeface="Times New Roman" pitchFamily="18" charset="0"/>
                          <a:cs typeface="Times New Roman" pitchFamily="18" charset="0"/>
                        </a:rPr>
                        <a:t> Voltage</a:t>
                      </a:r>
                      <a:endParaRPr lang="en-IN" dirty="0">
                        <a:latin typeface="Times New Roman" pitchFamily="18" charset="0"/>
                        <a:cs typeface="Times New Roman" pitchFamily="18" charset="0"/>
                      </a:endParaRPr>
                    </a:p>
                  </a:txBody>
                  <a:tcPr/>
                </a:tc>
                <a:tc>
                  <a:txBody>
                    <a:bodyPr/>
                    <a:lstStyle/>
                    <a:p>
                      <a:r>
                        <a:rPr lang="en-IN" dirty="0">
                          <a:latin typeface="Times New Roman" pitchFamily="18" charset="0"/>
                          <a:cs typeface="Times New Roman" pitchFamily="18" charset="0"/>
                        </a:rPr>
                        <a:t>2.7V-5.5V</a:t>
                      </a:r>
                    </a:p>
                  </a:txBody>
                  <a:tcPr/>
                </a:tc>
                <a:extLst>
                  <a:ext uri="{0D108BD9-81ED-4DB2-BD59-A6C34878D82A}">
                    <a16:rowId xmlns:a16="http://schemas.microsoft.com/office/drawing/2014/main" xmlns="" val="10001"/>
                  </a:ext>
                </a:extLst>
              </a:tr>
              <a:tr h="367040">
                <a:tc>
                  <a:txBody>
                    <a:bodyPr/>
                    <a:lstStyle/>
                    <a:p>
                      <a:r>
                        <a:rPr lang="en-IN" dirty="0">
                          <a:latin typeface="Times New Roman" pitchFamily="18" charset="0"/>
                          <a:cs typeface="Times New Roman" pitchFamily="18" charset="0"/>
                        </a:rPr>
                        <a:t>Active</a:t>
                      </a:r>
                      <a:r>
                        <a:rPr lang="en-IN" baseline="0" dirty="0">
                          <a:latin typeface="Times New Roman" pitchFamily="18" charset="0"/>
                          <a:cs typeface="Times New Roman" pitchFamily="18" charset="0"/>
                        </a:rPr>
                        <a:t> Mode</a:t>
                      </a:r>
                      <a:endParaRPr lang="en-IN" dirty="0">
                        <a:latin typeface="Times New Roman" pitchFamily="18" charset="0"/>
                        <a:cs typeface="Times New Roman" pitchFamily="18" charset="0"/>
                      </a:endParaRPr>
                    </a:p>
                  </a:txBody>
                  <a:tcPr/>
                </a:tc>
                <a:tc>
                  <a:txBody>
                    <a:bodyPr/>
                    <a:lstStyle/>
                    <a:p>
                      <a:r>
                        <a:rPr lang="en-IN" dirty="0">
                          <a:latin typeface="Times New Roman" pitchFamily="18" charset="0"/>
                          <a:cs typeface="Times New Roman" pitchFamily="18" charset="0"/>
                        </a:rPr>
                        <a:t>1.5mA(3V,4Mhz)=6mA(linear</a:t>
                      </a:r>
                      <a:r>
                        <a:rPr lang="en-IN" baseline="0" dirty="0">
                          <a:latin typeface="Times New Roman" pitchFamily="18" charset="0"/>
                          <a:cs typeface="Times New Roman" pitchFamily="18" charset="0"/>
                        </a:rPr>
                        <a:t> Interpolation to 16Mhz(operating frequency) as typical characteristics are linear)</a:t>
                      </a:r>
                      <a:endParaRPr lang="en-IN" dirty="0">
                        <a:latin typeface="Times New Roman" pitchFamily="18" charset="0"/>
                        <a:cs typeface="Times New Roman" pitchFamily="18" charset="0"/>
                      </a:endParaRPr>
                    </a:p>
                  </a:txBody>
                  <a:tcPr/>
                </a:tc>
                <a:extLst>
                  <a:ext uri="{0D108BD9-81ED-4DB2-BD59-A6C34878D82A}">
                    <a16:rowId xmlns:a16="http://schemas.microsoft.com/office/drawing/2014/main" xmlns="" val="10002"/>
                  </a:ext>
                </a:extLst>
              </a:tr>
              <a:tr h="370840">
                <a:tc>
                  <a:txBody>
                    <a:bodyPr/>
                    <a:lstStyle/>
                    <a:p>
                      <a:r>
                        <a:rPr lang="en-IN" dirty="0">
                          <a:latin typeface="Times New Roman" pitchFamily="18" charset="0"/>
                          <a:cs typeface="Times New Roman" pitchFamily="18" charset="0"/>
                        </a:rPr>
                        <a:t>Power down</a:t>
                      </a:r>
                      <a:r>
                        <a:rPr lang="en-IN" baseline="0" dirty="0">
                          <a:latin typeface="Times New Roman" pitchFamily="18" charset="0"/>
                          <a:cs typeface="Times New Roman" pitchFamily="18" charset="0"/>
                        </a:rPr>
                        <a:t> mode</a:t>
                      </a:r>
                      <a:endParaRPr lang="en-IN" dirty="0">
                        <a:latin typeface="Times New Roman" pitchFamily="18" charset="0"/>
                        <a:cs typeface="Times New Roman" pitchFamily="18" charset="0"/>
                      </a:endParaRPr>
                    </a:p>
                  </a:txBody>
                  <a:tcPr/>
                </a:tc>
                <a:tc>
                  <a:txBody>
                    <a:bodyPr/>
                    <a:lstStyle/>
                    <a:p>
                      <a:r>
                        <a:rPr lang="en-IN" dirty="0">
                          <a:latin typeface="Times New Roman" pitchFamily="18" charset="0"/>
                          <a:cs typeface="Times New Roman" pitchFamily="18" charset="0"/>
                        </a:rPr>
                        <a:t>1uA at 3V</a:t>
                      </a:r>
                    </a:p>
                  </a:txBody>
                  <a:tcPr/>
                </a:tc>
                <a:extLst>
                  <a:ext uri="{0D108BD9-81ED-4DB2-BD59-A6C34878D82A}">
                    <a16:rowId xmlns:a16="http://schemas.microsoft.com/office/drawing/2014/main" xmlns="" val="10003"/>
                  </a:ext>
                </a:extLst>
              </a:tr>
            </a:tbl>
          </a:graphicData>
        </a:graphic>
      </p:graphicFrame>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4809" y="3284984"/>
            <a:ext cx="6582455" cy="30963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760511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211960" y="2924944"/>
            <a:ext cx="4320480" cy="2308324"/>
          </a:xfrm>
          <a:prstGeom prst="rect">
            <a:avLst/>
          </a:prstGeom>
          <a:noFill/>
        </p:spPr>
        <p:txBody>
          <a:bodyPr wrap="square" rtlCol="0">
            <a:spAutoFit/>
          </a:bodyPr>
          <a:lstStyle/>
          <a:p>
            <a:pPr algn="just"/>
            <a:endParaRPr lang="en-IN" dirty="0"/>
          </a:p>
          <a:p>
            <a:pPr marL="285750" indent="-285750" algn="just">
              <a:buFont typeface="Arial" pitchFamily="34" charset="0"/>
              <a:buChar char="•"/>
            </a:pPr>
            <a:r>
              <a:rPr lang="en-IN" b="1" dirty="0">
                <a:latin typeface="Times New Roman" pitchFamily="18" charset="0"/>
                <a:cs typeface="Times New Roman" pitchFamily="18" charset="0"/>
              </a:rPr>
              <a:t>Modem Sleep Mode : </a:t>
            </a:r>
            <a:r>
              <a:rPr lang="en-IN" dirty="0">
                <a:latin typeface="Times New Roman" pitchFamily="18" charset="0"/>
                <a:cs typeface="Times New Roman" pitchFamily="18" charset="0"/>
              </a:rPr>
              <a:t>Communication modules are disabled</a:t>
            </a:r>
            <a:endParaRPr lang="en-IN" b="1" dirty="0">
              <a:latin typeface="Times New Roman" pitchFamily="18" charset="0"/>
              <a:cs typeface="Times New Roman" pitchFamily="18" charset="0"/>
            </a:endParaRPr>
          </a:p>
          <a:p>
            <a:pPr marL="285750" indent="-285750" algn="just">
              <a:buFont typeface="Arial" pitchFamily="34" charset="0"/>
              <a:buChar char="•"/>
            </a:pPr>
            <a:r>
              <a:rPr lang="en-IN" b="1" dirty="0">
                <a:latin typeface="Times New Roman" pitchFamily="18" charset="0"/>
                <a:cs typeface="Times New Roman" pitchFamily="18" charset="0"/>
              </a:rPr>
              <a:t>Light Sleep mode </a:t>
            </a:r>
            <a:r>
              <a:rPr lang="en-IN" dirty="0">
                <a:latin typeface="Times New Roman" pitchFamily="18" charset="0"/>
                <a:cs typeface="Times New Roman" pitchFamily="18" charset="0"/>
              </a:rPr>
              <a:t>is similar to modem sleep mode. In this during sleep time CPU and peripherals are paused by </a:t>
            </a:r>
            <a:r>
              <a:rPr lang="en-IN" b="1" dirty="0">
                <a:latin typeface="Times New Roman" pitchFamily="18" charset="0"/>
                <a:cs typeface="Times New Roman" pitchFamily="18" charset="0"/>
              </a:rPr>
              <a:t>Clock</a:t>
            </a:r>
            <a:r>
              <a:rPr lang="en-IN" dirty="0">
                <a:latin typeface="Times New Roman" pitchFamily="18" charset="0"/>
                <a:cs typeface="Times New Roman" pitchFamily="18" charset="0"/>
              </a:rPr>
              <a:t> </a:t>
            </a:r>
            <a:r>
              <a:rPr lang="en-IN" b="1" dirty="0">
                <a:latin typeface="Times New Roman" pitchFamily="18" charset="0"/>
                <a:cs typeface="Times New Roman" pitchFamily="18" charset="0"/>
              </a:rPr>
              <a:t>gating</a:t>
            </a:r>
            <a:r>
              <a:rPr lang="en-IN" dirty="0">
                <a:latin typeface="Times New Roman" pitchFamily="18" charset="0"/>
                <a:cs typeface="Times New Roman" pitchFamily="18" charset="0"/>
              </a:rPr>
              <a:t> so power consumption is reduced.(function should be used).</a:t>
            </a: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2299" y="3213268"/>
            <a:ext cx="3175645" cy="30504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2"/>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467544" y="332656"/>
            <a:ext cx="4132814" cy="2592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165615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3923928" y="2132856"/>
            <a:ext cx="4402832" cy="3096344"/>
          </a:xfrm>
        </p:spPr>
        <p:txBody>
          <a:bodyPr>
            <a:normAutofit/>
          </a:bodyPr>
          <a:lstStyle/>
          <a:p>
            <a:pPr algn="just"/>
            <a:r>
              <a:rPr lang="en-IN" sz="1600" b="1" dirty="0">
                <a:latin typeface="Times New Roman" pitchFamily="18" charset="0"/>
                <a:cs typeface="Times New Roman" pitchFamily="18" charset="0"/>
              </a:rPr>
              <a:t>We need to use function</a:t>
            </a:r>
            <a:r>
              <a:rPr lang="en-IN" sz="1600" dirty="0">
                <a:latin typeface="Times New Roman" pitchFamily="18" charset="0"/>
                <a:cs typeface="Times New Roman" pitchFamily="18" charset="0"/>
              </a:rPr>
              <a:t> to push into deep sleep mode.</a:t>
            </a:r>
          </a:p>
          <a:p>
            <a:pPr algn="just"/>
            <a:r>
              <a:rPr lang="en-IN" sz="1600" dirty="0">
                <a:latin typeface="Times New Roman" pitchFamily="18" charset="0"/>
                <a:cs typeface="Times New Roman" pitchFamily="18" charset="0"/>
              </a:rPr>
              <a:t>In this mode </a:t>
            </a:r>
            <a:r>
              <a:rPr lang="en-IN" sz="1600" b="1" dirty="0">
                <a:latin typeface="Times New Roman" pitchFamily="18" charset="0"/>
                <a:cs typeface="Times New Roman" pitchFamily="18" charset="0"/>
              </a:rPr>
              <a:t>power supply is cut-off </a:t>
            </a:r>
            <a:r>
              <a:rPr lang="en-IN" sz="1600" dirty="0">
                <a:latin typeface="Times New Roman" pitchFamily="18" charset="0"/>
                <a:cs typeface="Times New Roman" pitchFamily="18" charset="0"/>
              </a:rPr>
              <a:t>to Core(CPU and Memory) and peripherals which were </a:t>
            </a:r>
            <a:r>
              <a:rPr lang="en-IN" sz="1600" b="1" dirty="0">
                <a:latin typeface="Times New Roman" pitchFamily="18" charset="0"/>
                <a:cs typeface="Times New Roman" pitchFamily="18" charset="0"/>
              </a:rPr>
              <a:t>clock gated.</a:t>
            </a:r>
          </a:p>
          <a:p>
            <a:pPr algn="just"/>
            <a:r>
              <a:rPr lang="en-IN" sz="1600" b="1" dirty="0">
                <a:latin typeface="Times New Roman" pitchFamily="18" charset="0"/>
                <a:cs typeface="Times New Roman" pitchFamily="18" charset="0"/>
              </a:rPr>
              <a:t>ULP co processor, RTC(real time clock) Memory and RTC Peripherals </a:t>
            </a:r>
            <a:r>
              <a:rPr lang="en-IN" sz="1600" dirty="0">
                <a:latin typeface="Times New Roman" pitchFamily="18" charset="0"/>
                <a:cs typeface="Times New Roman" pitchFamily="18" charset="0"/>
              </a:rPr>
              <a:t>are active.</a:t>
            </a:r>
          </a:p>
          <a:p>
            <a:pPr algn="just"/>
            <a:r>
              <a:rPr lang="en-IN" sz="1600" dirty="0">
                <a:latin typeface="Times New Roman" pitchFamily="18" charset="0"/>
                <a:cs typeface="Times New Roman" pitchFamily="18" charset="0"/>
              </a:rPr>
              <a:t>The code required to be executed by processor &amp; Data recorded during this mode should be stored in </a:t>
            </a:r>
            <a:r>
              <a:rPr lang="en-IN" sz="1600" b="1" dirty="0">
                <a:latin typeface="Times New Roman" pitchFamily="18" charset="0"/>
                <a:cs typeface="Times New Roman" pitchFamily="18" charset="0"/>
              </a:rPr>
              <a:t>RTC</a:t>
            </a:r>
            <a:r>
              <a:rPr lang="en-IN" sz="1600" dirty="0">
                <a:latin typeface="Times New Roman" pitchFamily="18" charset="0"/>
                <a:cs typeface="Times New Roman" pitchFamily="18" charset="0"/>
              </a:rPr>
              <a:t> </a:t>
            </a:r>
            <a:r>
              <a:rPr lang="en-IN" sz="1600" b="1" dirty="0">
                <a:latin typeface="Times New Roman" pitchFamily="18" charset="0"/>
                <a:cs typeface="Times New Roman" pitchFamily="18" charset="0"/>
              </a:rPr>
              <a:t>memory.</a:t>
            </a:r>
            <a:endParaRPr lang="en-IN" sz="1600" dirty="0">
              <a:latin typeface="Times New Roman" pitchFamily="18" charset="0"/>
              <a:cs typeface="Times New Roman" pitchFamily="18" charset="0"/>
            </a:endParaRPr>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576" y="1772816"/>
            <a:ext cx="3374204"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899593" y="849486"/>
            <a:ext cx="4104456" cy="523220"/>
          </a:xfrm>
          <a:prstGeom prst="rect">
            <a:avLst/>
          </a:prstGeom>
          <a:noFill/>
        </p:spPr>
        <p:txBody>
          <a:bodyPr wrap="square" lIns="91440" tIns="45720" rIns="91440" bIns="45720">
            <a:spAutoFit/>
          </a:bodyPr>
          <a:lstStyle/>
          <a:p>
            <a:pPr algn="ctr"/>
            <a:r>
              <a:rPr lang="en-IN" sz="2800" b="1" cap="none" spc="300" dirty="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latin typeface="Times New Roman" pitchFamily="18" charset="0"/>
                <a:cs typeface="Times New Roman" pitchFamily="18" charset="0"/>
              </a:rPr>
              <a:t>Deep Sleep mode:</a:t>
            </a:r>
            <a:endParaRPr lang="en-IN" sz="2800" b="1" cap="none" spc="300" dirty="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endParaRPr>
          </a:p>
        </p:txBody>
      </p:sp>
    </p:spTree>
    <p:extLst>
      <p:ext uri="{BB962C8B-B14F-4D97-AF65-F5344CB8AC3E}">
        <p14:creationId xmlns:p14="http://schemas.microsoft.com/office/powerpoint/2010/main" val="13925628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211960" y="2348880"/>
            <a:ext cx="4257228" cy="3240360"/>
          </a:xfrm>
        </p:spPr>
        <p:txBody>
          <a:bodyPr>
            <a:normAutofit/>
          </a:bodyPr>
          <a:lstStyle/>
          <a:p>
            <a:pPr algn="just"/>
            <a:r>
              <a:rPr lang="en-IN" sz="1800" b="1" dirty="0">
                <a:latin typeface="Times New Roman" pitchFamily="18" charset="0"/>
                <a:cs typeface="Times New Roman" pitchFamily="18" charset="0"/>
              </a:rPr>
              <a:t>Hibernation mode: </a:t>
            </a:r>
            <a:r>
              <a:rPr lang="en-IN" sz="1800" dirty="0">
                <a:latin typeface="Times New Roman" pitchFamily="18" charset="0"/>
                <a:cs typeface="Times New Roman" pitchFamily="18" charset="0"/>
              </a:rPr>
              <a:t>In this mode power supply to ULP Coprocessor and RTC memory is cut-off.</a:t>
            </a:r>
          </a:p>
          <a:p>
            <a:pPr algn="just"/>
            <a:r>
              <a:rPr lang="en-IN" sz="1800" b="1" dirty="0">
                <a:latin typeface="Times New Roman" pitchFamily="18" charset="0"/>
                <a:cs typeface="Times New Roman" pitchFamily="18" charset="0"/>
              </a:rPr>
              <a:t>Some peripherals and RTC timer </a:t>
            </a:r>
            <a:r>
              <a:rPr lang="en-IN" sz="1800" dirty="0">
                <a:latin typeface="Times New Roman" pitchFamily="18" charset="0"/>
                <a:cs typeface="Times New Roman" pitchFamily="18" charset="0"/>
              </a:rPr>
              <a:t>are the only active modules whose function is to wake up the ESP32 when required this reduces even more power consumption.</a:t>
            </a:r>
            <a:endParaRPr lang="en-IN" sz="1800" b="1" dirty="0">
              <a:latin typeface="Times New Roman" pitchFamily="18" charset="0"/>
              <a:cs typeface="Times New Roman" pitchFamily="18" charset="0"/>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928687"/>
            <a:ext cx="3890020" cy="5000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117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4932040" y="2636912"/>
            <a:ext cx="2560320" cy="2613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8608" y="2996952"/>
            <a:ext cx="3038475" cy="2066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Straight Arrow Connector 4"/>
          <p:cNvCxnSpPr/>
          <p:nvPr/>
        </p:nvCxnSpPr>
        <p:spPr>
          <a:xfrm>
            <a:off x="3938067" y="3811910"/>
            <a:ext cx="108012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6" name="Rectangle 5"/>
          <p:cNvSpPr/>
          <p:nvPr/>
        </p:nvSpPr>
        <p:spPr>
          <a:xfrm>
            <a:off x="2167846" y="1484784"/>
            <a:ext cx="4232248" cy="523220"/>
          </a:xfrm>
          <a:prstGeom prst="rect">
            <a:avLst/>
          </a:prstGeom>
          <a:noFill/>
        </p:spPr>
        <p:txBody>
          <a:bodyPr wrap="none" lIns="91440" tIns="45720" rIns="91440" bIns="45720">
            <a:spAutoFit/>
          </a:bodyPr>
          <a:lstStyle/>
          <a:p>
            <a:pPr algn="ctr"/>
            <a:r>
              <a:rPr lang="en-US" sz="2800" b="1" cap="none" spc="300" dirty="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rPr>
              <a:t>Block programming</a:t>
            </a:r>
          </a:p>
        </p:txBody>
      </p:sp>
    </p:spTree>
    <p:extLst>
      <p:ext uri="{BB962C8B-B14F-4D97-AF65-F5344CB8AC3E}">
        <p14:creationId xmlns:p14="http://schemas.microsoft.com/office/powerpoint/2010/main" val="5689203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txBox="1">
            <a:spLocks/>
          </p:cNvSpPr>
          <p:nvPr/>
        </p:nvSpPr>
        <p:spPr>
          <a:xfrm>
            <a:off x="457200" y="1052736"/>
            <a:ext cx="7931224" cy="5328592"/>
          </a:xfrm>
          <a:prstGeom prst="rect">
            <a:avLst/>
          </a:prstGeom>
        </p:spPr>
        <p:txBody>
          <a:bodyPr>
            <a:noAutofit/>
          </a:bodyPr>
          <a:lstStyle>
            <a:lvl1pPr marL="342900" indent="-228600" algn="l" defTabSz="914400" rtl="0" eaLnBrk="1" latinLnBrk="0" hangingPunct="1">
              <a:spcBef>
                <a:spcPct val="20000"/>
              </a:spcBef>
              <a:buClr>
                <a:schemeClr val="accent1"/>
              </a:buClr>
              <a:buFont typeface="Arial" pitchFamily="34" charset="0"/>
              <a:buChar char="•"/>
              <a:defRPr sz="2200" kern="1200">
                <a:solidFill>
                  <a:schemeClr val="tx1"/>
                </a:solidFill>
                <a:latin typeface="+mn-lt"/>
                <a:ea typeface="+mn-ea"/>
                <a:cs typeface="+mn-cs"/>
              </a:defRPr>
            </a:lvl1pPr>
            <a:lvl2pPr marL="640080" indent="-228600" algn="l" defTabSz="914400" rtl="0" eaLnBrk="1" latinLnBrk="0" hangingPunct="1">
              <a:spcBef>
                <a:spcPct val="20000"/>
              </a:spcBef>
              <a:buClr>
                <a:schemeClr val="accent2"/>
              </a:buClr>
              <a:buFont typeface="Arial" pitchFamily="34" charset="0"/>
              <a:buChar char="•"/>
              <a:defRPr sz="2000" kern="1200">
                <a:solidFill>
                  <a:schemeClr val="tx1"/>
                </a:solidFill>
                <a:latin typeface="+mn-lt"/>
                <a:ea typeface="+mn-ea"/>
                <a:cs typeface="+mn-cs"/>
              </a:defRPr>
            </a:lvl2pPr>
            <a:lvl3pPr marL="1005840" indent="-228600" algn="l" defTabSz="914400" rtl="0" eaLnBrk="1" latinLnBrk="0" hangingPunct="1">
              <a:spcBef>
                <a:spcPct val="20000"/>
              </a:spcBef>
              <a:buClr>
                <a:schemeClr val="accent3"/>
              </a:buClr>
              <a:buFont typeface="Arial" pitchFamily="34" charset="0"/>
              <a:buChar char="•"/>
              <a:defRPr sz="1800" kern="1200">
                <a:solidFill>
                  <a:schemeClr val="tx1"/>
                </a:solidFill>
                <a:latin typeface="+mn-lt"/>
                <a:ea typeface="+mn-ea"/>
                <a:cs typeface="+mn-cs"/>
              </a:defRPr>
            </a:lvl3pPr>
            <a:lvl4pPr marL="1280160" indent="-228600" algn="l" defTabSz="914400" rtl="0" eaLnBrk="1" latinLnBrk="0" hangingPunct="1">
              <a:spcBef>
                <a:spcPct val="20000"/>
              </a:spcBef>
              <a:buClr>
                <a:schemeClr val="accent4"/>
              </a:buClr>
              <a:buFont typeface="Arial" pitchFamily="34" charset="0"/>
              <a:buChar char="•"/>
              <a:defRPr sz="1600" kern="1200">
                <a:solidFill>
                  <a:schemeClr val="tx1"/>
                </a:solidFill>
                <a:latin typeface="+mn-lt"/>
                <a:ea typeface="+mn-ea"/>
                <a:cs typeface="+mn-cs"/>
              </a:defRPr>
            </a:lvl4pPr>
            <a:lvl5pPr marL="1554480" indent="-228600" algn="l" defTabSz="914400" rtl="0" eaLnBrk="1" latinLnBrk="0" hangingPunct="1">
              <a:spcBef>
                <a:spcPct val="20000"/>
              </a:spcBef>
              <a:buClr>
                <a:schemeClr val="accent5"/>
              </a:buClr>
              <a:buFont typeface="Arial" pitchFamily="34" charset="0"/>
              <a:buChar char="•"/>
              <a:defRPr sz="1400" kern="1200" baseline="0">
                <a:solidFill>
                  <a:schemeClr val="tx1"/>
                </a:solidFill>
                <a:latin typeface="+mn-lt"/>
                <a:ea typeface="+mn-ea"/>
                <a:cs typeface="+mn-cs"/>
              </a:defRPr>
            </a:lvl5pPr>
            <a:lvl6pPr marL="1737360" indent="-182880" algn="l" defTabSz="914400" rtl="0" eaLnBrk="1" latinLnBrk="0" hangingPunct="1">
              <a:spcBef>
                <a:spcPct val="20000"/>
              </a:spcBef>
              <a:buClr>
                <a:schemeClr val="accent1"/>
              </a:buClr>
              <a:buFont typeface="Arial" pitchFamily="34" charset="0"/>
              <a:buChar char="•"/>
              <a:defRPr sz="1400" kern="1200" baseline="0">
                <a:solidFill>
                  <a:schemeClr val="tx1"/>
                </a:solidFill>
                <a:latin typeface="+mn-lt"/>
                <a:ea typeface="+mn-ea"/>
                <a:cs typeface="+mn-cs"/>
              </a:defRPr>
            </a:lvl6pPr>
            <a:lvl7pPr marL="1920240" indent="-182880" algn="l" defTabSz="914400" rtl="0" eaLnBrk="1" latinLnBrk="0" hangingPunct="1">
              <a:spcBef>
                <a:spcPct val="20000"/>
              </a:spcBef>
              <a:buClr>
                <a:schemeClr val="accent2"/>
              </a:buClr>
              <a:buFont typeface="Arial" pitchFamily="34" charset="0"/>
              <a:buChar char="•"/>
              <a:defRPr sz="1400" kern="1200">
                <a:solidFill>
                  <a:schemeClr val="tx1"/>
                </a:solidFill>
                <a:latin typeface="+mn-lt"/>
                <a:ea typeface="+mn-ea"/>
                <a:cs typeface="+mn-cs"/>
              </a:defRPr>
            </a:lvl7pPr>
            <a:lvl8pPr marL="2103120" indent="-182880" algn="l" defTabSz="914400" rtl="0" eaLnBrk="1" latinLnBrk="0" hangingPunct="1">
              <a:spcBef>
                <a:spcPct val="20000"/>
              </a:spcBef>
              <a:buClr>
                <a:schemeClr val="accent3"/>
              </a:buClr>
              <a:buFont typeface="Arial" pitchFamily="34" charset="0"/>
              <a:buChar char="•"/>
              <a:defRPr sz="1400" kern="1200">
                <a:solidFill>
                  <a:schemeClr val="tx1"/>
                </a:solidFill>
                <a:latin typeface="+mn-lt"/>
                <a:ea typeface="+mn-ea"/>
                <a:cs typeface="+mn-cs"/>
              </a:defRPr>
            </a:lvl8pPr>
            <a:lvl9pPr marL="2286000" indent="-182880" algn="l" defTabSz="914400" rtl="0" eaLnBrk="1" latinLnBrk="0" hangingPunct="1">
              <a:spcBef>
                <a:spcPct val="20000"/>
              </a:spcBef>
              <a:buClr>
                <a:schemeClr val="accent4"/>
              </a:buClr>
              <a:buFont typeface="Arial" pitchFamily="34" charset="0"/>
              <a:buChar char="•"/>
              <a:defRPr sz="1400" kern="1200">
                <a:solidFill>
                  <a:schemeClr val="tx1"/>
                </a:solidFill>
                <a:latin typeface="+mn-lt"/>
                <a:ea typeface="+mn-ea"/>
                <a:cs typeface="+mn-cs"/>
              </a:defRPr>
            </a:lvl9pPr>
          </a:lstStyle>
          <a:p>
            <a:pPr marL="0" indent="0">
              <a:buFont typeface="Arial" pitchFamily="34" charset="0"/>
              <a:buNone/>
            </a:pPr>
            <a:r>
              <a:rPr lang="en-IN" sz="2000" b="1" dirty="0">
                <a:latin typeface="Times New Roman" pitchFamily="18" charset="0"/>
                <a:cs typeface="Times New Roman" pitchFamily="18" charset="0"/>
              </a:rPr>
              <a:t>Selection of Microcontroller:</a:t>
            </a:r>
            <a:endParaRPr lang="en-IN" sz="2000" dirty="0">
              <a:latin typeface="Times New Roman" pitchFamily="18" charset="0"/>
              <a:cs typeface="Times New Roman" pitchFamily="18" charset="0"/>
            </a:endParaRPr>
          </a:p>
          <a:p>
            <a:r>
              <a:rPr lang="en-IN" sz="2000" dirty="0">
                <a:latin typeface="Times New Roman" pitchFamily="18" charset="0"/>
                <a:cs typeface="Times New Roman" pitchFamily="18" charset="0"/>
              </a:rPr>
              <a:t>Microcontroller-Soul of </a:t>
            </a:r>
            <a:r>
              <a:rPr lang="en-IN" sz="2000" dirty="0" err="1">
                <a:latin typeface="Times New Roman" pitchFamily="18" charset="0"/>
                <a:cs typeface="Times New Roman" pitchFamily="18" charset="0"/>
              </a:rPr>
              <a:t>Turtlebot</a:t>
            </a:r>
            <a:r>
              <a:rPr lang="en-IN" sz="2000" dirty="0">
                <a:latin typeface="Times New Roman" pitchFamily="18" charset="0"/>
                <a:cs typeface="Times New Roman" pitchFamily="18" charset="0"/>
              </a:rPr>
              <a:t> (</a:t>
            </a:r>
            <a:r>
              <a:rPr lang="en-IN" sz="2000" dirty="0" err="1">
                <a:latin typeface="Times New Roman" pitchFamily="18" charset="0"/>
                <a:cs typeface="Times New Roman" pitchFamily="18" charset="0"/>
              </a:rPr>
              <a:t>SoC</a:t>
            </a:r>
            <a:r>
              <a:rPr lang="en-IN" sz="2000" dirty="0">
                <a:latin typeface="Times New Roman" pitchFamily="18" charset="0"/>
                <a:cs typeface="Times New Roman" pitchFamily="18" charset="0"/>
              </a:rPr>
              <a:t> (or) tiny computer). </a:t>
            </a:r>
          </a:p>
          <a:p>
            <a:r>
              <a:rPr lang="en-IN" sz="2000" dirty="0">
                <a:latin typeface="Times New Roman" pitchFamily="18" charset="0"/>
                <a:cs typeface="Times New Roman" pitchFamily="18" charset="0"/>
              </a:rPr>
              <a:t>Designed to use almost all of its computational power.</a:t>
            </a:r>
          </a:p>
          <a:p>
            <a:r>
              <a:rPr lang="en-IN" sz="2000" dirty="0">
                <a:latin typeface="Times New Roman" pitchFamily="18" charset="0"/>
                <a:cs typeface="Times New Roman" pitchFamily="18" charset="0"/>
              </a:rPr>
              <a:t> It executes the programs stored in its memory, manages other hardware components of the robot.</a:t>
            </a:r>
          </a:p>
          <a:p>
            <a:r>
              <a:rPr lang="en-IN" sz="2000" dirty="0">
                <a:latin typeface="Times New Roman" pitchFamily="18" charset="0"/>
                <a:cs typeface="Times New Roman" pitchFamily="18" charset="0"/>
              </a:rPr>
              <a:t>Commonly used ones are </a:t>
            </a:r>
            <a:r>
              <a:rPr lang="en-IN" sz="2000" b="1" dirty="0">
                <a:latin typeface="Times New Roman" pitchFamily="18" charset="0"/>
                <a:cs typeface="Times New Roman" pitchFamily="18" charset="0"/>
              </a:rPr>
              <a:t>ESP32</a:t>
            </a:r>
            <a:r>
              <a:rPr lang="en-IN" sz="2000" dirty="0">
                <a:latin typeface="Times New Roman" pitchFamily="18" charset="0"/>
                <a:cs typeface="Times New Roman" pitchFamily="18" charset="0"/>
              </a:rPr>
              <a:t> and </a:t>
            </a:r>
            <a:r>
              <a:rPr lang="en-IN" sz="2000" b="1" dirty="0">
                <a:latin typeface="Times New Roman" pitchFamily="18" charset="0"/>
                <a:cs typeface="Times New Roman" pitchFamily="18" charset="0"/>
              </a:rPr>
              <a:t>ATMega328P. </a:t>
            </a:r>
          </a:p>
          <a:p>
            <a:r>
              <a:rPr lang="en-IN" sz="2000" dirty="0">
                <a:latin typeface="Times New Roman" pitchFamily="18" charset="0"/>
                <a:cs typeface="Times New Roman" pitchFamily="18" charset="0"/>
              </a:rPr>
              <a:t>In order to select one among these we are going to compare their architectures, computational modules, peripheral modules, power modes and costs of the microcontroller.</a:t>
            </a:r>
          </a:p>
          <a:p>
            <a:pPr marL="68580" indent="0">
              <a:buFont typeface="Arial" pitchFamily="34" charset="0"/>
              <a:buNone/>
            </a:pPr>
            <a:endParaRPr lang="en-IN" sz="2400" dirty="0"/>
          </a:p>
        </p:txBody>
      </p:sp>
    </p:spTree>
    <p:extLst>
      <p:ext uri="{BB962C8B-B14F-4D97-AF65-F5344CB8AC3E}">
        <p14:creationId xmlns:p14="http://schemas.microsoft.com/office/powerpoint/2010/main" val="14858023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32808F30-D40A-4887-8509-505580B5EB45}"/>
              </a:ext>
            </a:extLst>
          </p:cNvPr>
          <p:cNvPicPr>
            <a:picLocks noChangeAspect="1"/>
          </p:cNvPicPr>
          <p:nvPr/>
        </p:nvPicPr>
        <p:blipFill rotWithShape="1">
          <a:blip r:embed="rId2"/>
          <a:srcRect l="12494" r="14879" b="-1"/>
          <a:stretch/>
        </p:blipFill>
        <p:spPr>
          <a:xfrm>
            <a:off x="15" y="10"/>
            <a:ext cx="3477920" cy="6857990"/>
          </a:xfrm>
          <a:prstGeom prst="rect">
            <a:avLst/>
          </a:prstGeom>
        </p:spPr>
      </p:pic>
      <p:sp>
        <p:nvSpPr>
          <p:cNvPr id="11" name="Rectangle 8">
            <a:extLst>
              <a:ext uri="{FF2B5EF4-FFF2-40B4-BE49-F238E27FC236}">
                <a16:creationId xmlns:a16="http://schemas.microsoft.com/office/drawing/2014/main" xmlns="" id="{B9951BD9-0868-4CDB-ACD6-9C4209B5E41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white">
          <a:xfrm>
            <a:off x="3477935" y="0"/>
            <a:ext cx="5666066"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xmlns="" id="{74DBC2B8-249C-49FB-ADDA-9A175AED3D64}"/>
              </a:ext>
            </a:extLst>
          </p:cNvPr>
          <p:cNvSpPr>
            <a:spLocks noGrp="1"/>
          </p:cNvSpPr>
          <p:nvPr>
            <p:ph type="subTitle" idx="1"/>
          </p:nvPr>
        </p:nvSpPr>
        <p:spPr>
          <a:xfrm>
            <a:off x="3957995" y="4156277"/>
            <a:ext cx="4705944" cy="2061645"/>
          </a:xfrm>
        </p:spPr>
        <p:txBody>
          <a:bodyPr>
            <a:normAutofit/>
          </a:bodyPr>
          <a:lstStyle/>
          <a:p>
            <a:pPr algn="l"/>
            <a:endParaRPr lang="en-IN" dirty="0">
              <a:solidFill>
                <a:schemeClr val="bg1"/>
              </a:solidFill>
            </a:endParaRPr>
          </a:p>
          <a:p>
            <a:pPr algn="l"/>
            <a:endParaRPr lang="en-IN" dirty="0">
              <a:solidFill>
                <a:schemeClr val="bg1"/>
              </a:solidFill>
            </a:endParaRPr>
          </a:p>
          <a:p>
            <a:pPr algn="l"/>
            <a:endParaRPr lang="en-IN" dirty="0">
              <a:solidFill>
                <a:schemeClr val="bg1"/>
              </a:solidFill>
            </a:endParaRPr>
          </a:p>
          <a:p>
            <a:pPr algn="l"/>
            <a:endParaRPr lang="en-IN" dirty="0">
              <a:solidFill>
                <a:schemeClr val="bg1"/>
              </a:solidFill>
            </a:endParaRPr>
          </a:p>
          <a:p>
            <a:pPr algn="l"/>
            <a:r>
              <a:rPr lang="en-IN" dirty="0">
                <a:solidFill>
                  <a:schemeClr val="bg1"/>
                </a:solidFill>
              </a:rPr>
              <a:t>			      By </a:t>
            </a:r>
            <a:r>
              <a:rPr lang="en-IN" dirty="0" err="1">
                <a:solidFill>
                  <a:schemeClr val="bg1"/>
                </a:solidFill>
              </a:rPr>
              <a:t>Anubhav</a:t>
            </a:r>
            <a:r>
              <a:rPr lang="en-IN" dirty="0">
                <a:solidFill>
                  <a:schemeClr val="bg1"/>
                </a:solidFill>
              </a:rPr>
              <a:t>  </a:t>
            </a:r>
          </a:p>
        </p:txBody>
      </p:sp>
      <p:sp>
        <p:nvSpPr>
          <p:cNvPr id="2" name="Title 1">
            <a:extLst>
              <a:ext uri="{FF2B5EF4-FFF2-40B4-BE49-F238E27FC236}">
                <a16:creationId xmlns:a16="http://schemas.microsoft.com/office/drawing/2014/main" xmlns="" id="{3E339A0D-4AD2-4EA2-A7A5-7C6F3A04087F}"/>
              </a:ext>
            </a:extLst>
          </p:cNvPr>
          <p:cNvSpPr>
            <a:spLocks noGrp="1"/>
          </p:cNvSpPr>
          <p:nvPr>
            <p:ph type="ctrTitle"/>
          </p:nvPr>
        </p:nvSpPr>
        <p:spPr>
          <a:xfrm>
            <a:off x="3957997" y="640082"/>
            <a:ext cx="4705943" cy="3351602"/>
          </a:xfrm>
        </p:spPr>
        <p:txBody>
          <a:bodyPr>
            <a:normAutofit fontScale="90000"/>
          </a:bodyPr>
          <a:lstStyle/>
          <a:p>
            <a:pPr algn="l"/>
            <a:r>
              <a:rPr lang="en-IN" sz="4000" dirty="0" err="1">
                <a:solidFill>
                  <a:schemeClr val="bg1"/>
                </a:solidFill>
              </a:rPr>
              <a:t>Turtlebot</a:t>
            </a:r>
            <a:r>
              <a:rPr lang="en-IN" sz="4000" dirty="0">
                <a:solidFill>
                  <a:schemeClr val="bg1"/>
                </a:solidFill>
              </a:rPr>
              <a:t> – Electromechanical Components and Complete Coding using Arduino IDE through Bluetooth</a:t>
            </a:r>
          </a:p>
        </p:txBody>
      </p:sp>
    </p:spTree>
    <p:extLst>
      <p:ext uri="{BB962C8B-B14F-4D97-AF65-F5344CB8AC3E}">
        <p14:creationId xmlns:p14="http://schemas.microsoft.com/office/powerpoint/2010/main" val="17028437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8">
            <a:extLst>
              <a:ext uri="{FF2B5EF4-FFF2-40B4-BE49-F238E27FC236}">
                <a16:creationId xmlns:a16="http://schemas.microsoft.com/office/drawing/2014/main" xmlns="" id="{867D4867-5BA7-4462-B2F6-A23F4A622AA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3490722"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xmlns="" id="{42D0CF8D-A3EF-4E80-ACC9-D65C78A6C26B}"/>
              </a:ext>
            </a:extLst>
          </p:cNvPr>
          <p:cNvSpPr>
            <a:spLocks noGrp="1"/>
          </p:cNvSpPr>
          <p:nvPr>
            <p:ph type="title"/>
          </p:nvPr>
        </p:nvSpPr>
        <p:spPr>
          <a:xfrm>
            <a:off x="482601" y="623393"/>
            <a:ext cx="2522981" cy="1210317"/>
          </a:xfrm>
          <a:noFill/>
          <a:ln w="19050">
            <a:solidFill>
              <a:schemeClr val="tx1"/>
            </a:solidFill>
          </a:ln>
        </p:spPr>
        <p:txBody>
          <a:bodyPr wrap="square" anchor="ctr">
            <a:normAutofit fontScale="90000"/>
          </a:bodyPr>
          <a:lstStyle/>
          <a:p>
            <a:pPr algn="ctr"/>
            <a:r>
              <a:rPr lang="en-IN" sz="2800" dirty="0">
                <a:solidFill>
                  <a:schemeClr val="bg1"/>
                </a:solidFill>
              </a:rPr>
              <a:t>How a Stepper motor works?</a:t>
            </a:r>
          </a:p>
        </p:txBody>
      </p:sp>
      <p:sp>
        <p:nvSpPr>
          <p:cNvPr id="3" name="Content Placeholder 2">
            <a:extLst>
              <a:ext uri="{FF2B5EF4-FFF2-40B4-BE49-F238E27FC236}">
                <a16:creationId xmlns:a16="http://schemas.microsoft.com/office/drawing/2014/main" xmlns="" id="{54DE02EF-7241-4196-971A-D0C7B005A15D}"/>
              </a:ext>
            </a:extLst>
          </p:cNvPr>
          <p:cNvSpPr>
            <a:spLocks noGrp="1"/>
          </p:cNvSpPr>
          <p:nvPr>
            <p:ph idx="1"/>
          </p:nvPr>
        </p:nvSpPr>
        <p:spPr>
          <a:xfrm>
            <a:off x="482601" y="1833710"/>
            <a:ext cx="2522981" cy="4219957"/>
          </a:xfrm>
        </p:spPr>
        <p:txBody>
          <a:bodyPr>
            <a:normAutofit fontScale="62500" lnSpcReduction="20000"/>
          </a:bodyPr>
          <a:lstStyle/>
          <a:p>
            <a:r>
              <a:rPr lang="en-US" dirty="0">
                <a:solidFill>
                  <a:schemeClr val="bg1"/>
                </a:solidFill>
              </a:rPr>
              <a:t>Each HIGH pulse sent, energizes the coil, attracts the nearest teeth of the cogged wheel and drives the motor one step.</a:t>
            </a:r>
          </a:p>
          <a:p>
            <a:r>
              <a:rPr lang="en-US" dirty="0">
                <a:solidFill>
                  <a:schemeClr val="bg1"/>
                </a:solidFill>
              </a:rPr>
              <a:t>The sequence of pulses determines the spinning direction of the motor.</a:t>
            </a:r>
          </a:p>
          <a:p>
            <a:r>
              <a:rPr lang="en-US" dirty="0">
                <a:solidFill>
                  <a:schemeClr val="bg1"/>
                </a:solidFill>
              </a:rPr>
              <a:t>The frequency of the pulses determines the speed of the motor.</a:t>
            </a:r>
          </a:p>
          <a:p>
            <a:r>
              <a:rPr lang="en-US" dirty="0">
                <a:solidFill>
                  <a:schemeClr val="bg1"/>
                </a:solidFill>
              </a:rPr>
              <a:t>The number of pulses determines how far the motor will turn.</a:t>
            </a:r>
          </a:p>
          <a:p>
            <a:pPr marL="0" indent="0">
              <a:buNone/>
            </a:pPr>
            <a:endParaRPr lang="en-US" dirty="0"/>
          </a:p>
          <a:p>
            <a:endParaRPr lang="en-IN" sz="2000" dirty="0"/>
          </a:p>
        </p:txBody>
      </p:sp>
      <p:pic>
        <p:nvPicPr>
          <p:cNvPr id="4" name="Content Placeholder 4" descr="A picture containing wheel&#10;&#10;Description automatically generated">
            <a:extLst>
              <a:ext uri="{FF2B5EF4-FFF2-40B4-BE49-F238E27FC236}">
                <a16:creationId xmlns:a16="http://schemas.microsoft.com/office/drawing/2014/main" xmlns="" id="{9420D65E-6B98-4C58-93A8-99231B9C76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96954" y="643468"/>
            <a:ext cx="4040813" cy="5410199"/>
          </a:xfrm>
          <a:prstGeom prst="rect">
            <a:avLst/>
          </a:prstGeom>
        </p:spPr>
      </p:pic>
    </p:spTree>
    <p:extLst>
      <p:ext uri="{BB962C8B-B14F-4D97-AF65-F5344CB8AC3E}">
        <p14:creationId xmlns:p14="http://schemas.microsoft.com/office/powerpoint/2010/main" val="16895771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cture containing drawing&#10;&#10;Description automatically generated">
            <a:extLst>
              <a:ext uri="{FF2B5EF4-FFF2-40B4-BE49-F238E27FC236}">
                <a16:creationId xmlns:a16="http://schemas.microsoft.com/office/drawing/2014/main" xmlns="" id="{1ED805B7-2D6A-4288-A44D-504446C324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1558" y="2020627"/>
            <a:ext cx="4614863" cy="4676775"/>
          </a:xfrm>
          <a:prstGeom prst="rect">
            <a:avLst/>
          </a:prstGeom>
        </p:spPr>
      </p:pic>
      <p:sp>
        <p:nvSpPr>
          <p:cNvPr id="10" name="Title 9">
            <a:extLst>
              <a:ext uri="{FF2B5EF4-FFF2-40B4-BE49-F238E27FC236}">
                <a16:creationId xmlns:a16="http://schemas.microsoft.com/office/drawing/2014/main" xmlns="" id="{0D1E4221-2366-4787-BD2E-EE663DAC935F}"/>
              </a:ext>
            </a:extLst>
          </p:cNvPr>
          <p:cNvSpPr>
            <a:spLocks noGrp="1"/>
          </p:cNvSpPr>
          <p:nvPr>
            <p:ph type="title"/>
          </p:nvPr>
        </p:nvSpPr>
        <p:spPr/>
        <p:txBody>
          <a:bodyPr/>
          <a:lstStyle/>
          <a:p>
            <a:r>
              <a:rPr lang="en-IN" dirty="0">
                <a:latin typeface="+mn-lt"/>
              </a:rPr>
              <a:t>28BYJ-48 Stepper Motor</a:t>
            </a:r>
          </a:p>
        </p:txBody>
      </p:sp>
      <p:sp>
        <p:nvSpPr>
          <p:cNvPr id="8" name="Content Placeholder 7">
            <a:extLst>
              <a:ext uri="{FF2B5EF4-FFF2-40B4-BE49-F238E27FC236}">
                <a16:creationId xmlns:a16="http://schemas.microsoft.com/office/drawing/2014/main" xmlns="" id="{59A7DF23-02AA-4431-B4DF-48FF31CE9119}"/>
              </a:ext>
            </a:extLst>
          </p:cNvPr>
          <p:cNvSpPr>
            <a:spLocks noGrp="1"/>
          </p:cNvSpPr>
          <p:nvPr>
            <p:ph idx="1"/>
          </p:nvPr>
        </p:nvSpPr>
        <p:spPr>
          <a:xfrm>
            <a:off x="5363589" y="1783438"/>
            <a:ext cx="3588290" cy="4709437"/>
          </a:xfrm>
        </p:spPr>
        <p:txBody>
          <a:bodyPr>
            <a:noAutofit/>
          </a:bodyPr>
          <a:lstStyle/>
          <a:p>
            <a:r>
              <a:rPr lang="en-IN" sz="2400" dirty="0"/>
              <a:t>4 coil unipolar arrangement.</a:t>
            </a:r>
          </a:p>
          <a:p>
            <a:r>
              <a:rPr lang="en-IN" sz="2400" dirty="0"/>
              <a:t>Used in CNC machines, precise control movements, security cameras etc.</a:t>
            </a:r>
          </a:p>
          <a:p>
            <a:r>
              <a:rPr lang="en-IN" sz="2400" dirty="0"/>
              <a:t>Power consumption of motor is around 240mA.</a:t>
            </a:r>
          </a:p>
          <a:p>
            <a:r>
              <a:rPr lang="en-IN" sz="2400" dirty="0"/>
              <a:t>2048 steps/rev.</a:t>
            </a:r>
          </a:p>
          <a:p>
            <a:r>
              <a:rPr lang="en-IN" sz="2400" dirty="0"/>
              <a:t>Max speed: 500 steps/s i.e. around 4s. To compete one rev.</a:t>
            </a:r>
          </a:p>
        </p:txBody>
      </p:sp>
    </p:spTree>
    <p:extLst>
      <p:ext uri="{BB962C8B-B14F-4D97-AF65-F5344CB8AC3E}">
        <p14:creationId xmlns:p14="http://schemas.microsoft.com/office/powerpoint/2010/main" val="8097895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xmlns="" id="{46D6306C-ED4F-4AAE-B4A5-EEA6AFAD726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9144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xmlns="" id="{0EC5361D-F897-4856-B945-0455A365EB2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2700000">
            <a:off x="225642" y="741074"/>
            <a:ext cx="687472" cy="515604"/>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xmlns="" id="{4508C0C5-2268-42B5-B3C8-4D0899E05F8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10800000">
            <a:off x="0" y="1"/>
            <a:ext cx="2126518"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Shape 15">
            <a:extLst>
              <a:ext uri="{FF2B5EF4-FFF2-40B4-BE49-F238E27FC236}">
                <a16:creationId xmlns:a16="http://schemas.microsoft.com/office/drawing/2014/main" xmlns="" id="{141ACBDB-38F8-4B34-8183-BD95B4E55A6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2700000">
            <a:off x="7826041" y="-81546"/>
            <a:ext cx="1827638" cy="1032742"/>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17">
            <a:extLst>
              <a:ext uri="{FF2B5EF4-FFF2-40B4-BE49-F238E27FC236}">
                <a16:creationId xmlns:a16="http://schemas.microsoft.com/office/drawing/2014/main" xmlns="" id="{DE00DB52-3455-4E2F-867B-A6D0516E175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2700000">
            <a:off x="7909679" y="502817"/>
            <a:ext cx="645368" cy="484026"/>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Isosceles Triangle 19">
            <a:extLst>
              <a:ext uri="{FF2B5EF4-FFF2-40B4-BE49-F238E27FC236}">
                <a16:creationId xmlns:a16="http://schemas.microsoft.com/office/drawing/2014/main" xmlns="" id="{9E914C83-E0D8-4953-92D5-169D28CB43A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6086568" y="6115502"/>
            <a:ext cx="1120885"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Isosceles Triangle 21">
            <a:extLst>
              <a:ext uri="{FF2B5EF4-FFF2-40B4-BE49-F238E27FC236}">
                <a16:creationId xmlns:a16="http://schemas.microsoft.com/office/drawing/2014/main" xmlns="" id="{3512E083-F550-46AF-8490-767ECFD00CB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6875473" y="6453144"/>
            <a:ext cx="611177"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xmlns="" id="{77805D7A-BF2E-4D09-8DE2-2D0B4597612C}"/>
              </a:ext>
            </a:extLst>
          </p:cNvPr>
          <p:cNvSpPr txBox="1"/>
          <p:nvPr/>
        </p:nvSpPr>
        <p:spPr>
          <a:xfrm>
            <a:off x="5889782" y="2487908"/>
            <a:ext cx="2724104" cy="2031325"/>
          </a:xfrm>
          <a:prstGeom prst="rect">
            <a:avLst/>
          </a:prstGeom>
          <a:noFill/>
        </p:spPr>
        <p:txBody>
          <a:bodyPr wrap="square" rtlCol="0">
            <a:spAutoFit/>
          </a:bodyPr>
          <a:lstStyle/>
          <a:p>
            <a:r>
              <a:rPr lang="en-US" dirty="0"/>
              <a:t>The DRV8825 stepper motor driver has output drive capacity of up to 45V and lets you control one stepper motor at up to 2.2A output current per coil.</a:t>
            </a:r>
            <a:endParaRPr lang="en-IN" dirty="0"/>
          </a:p>
        </p:txBody>
      </p:sp>
      <p:sp>
        <p:nvSpPr>
          <p:cNvPr id="8" name="TextBox 7">
            <a:extLst>
              <a:ext uri="{FF2B5EF4-FFF2-40B4-BE49-F238E27FC236}">
                <a16:creationId xmlns:a16="http://schemas.microsoft.com/office/drawing/2014/main" xmlns="" id="{F42F68FE-FA16-453A-8C73-C1B635A0E9D6}"/>
              </a:ext>
            </a:extLst>
          </p:cNvPr>
          <p:cNvSpPr txBox="1"/>
          <p:nvPr/>
        </p:nvSpPr>
        <p:spPr>
          <a:xfrm>
            <a:off x="1815353" y="998877"/>
            <a:ext cx="5060120" cy="1446550"/>
          </a:xfrm>
          <a:prstGeom prst="rect">
            <a:avLst/>
          </a:prstGeom>
          <a:noFill/>
        </p:spPr>
        <p:txBody>
          <a:bodyPr wrap="square" rtlCol="0">
            <a:spAutoFit/>
          </a:bodyPr>
          <a:lstStyle/>
          <a:p>
            <a:r>
              <a:rPr lang="en-IN" sz="4400" dirty="0"/>
              <a:t>DRV8825 Motor Driver</a:t>
            </a:r>
          </a:p>
        </p:txBody>
      </p:sp>
      <p:pic>
        <p:nvPicPr>
          <p:cNvPr id="15" name="Content Placeholder 14">
            <a:extLst>
              <a:ext uri="{FF2B5EF4-FFF2-40B4-BE49-F238E27FC236}">
                <a16:creationId xmlns:a16="http://schemas.microsoft.com/office/drawing/2014/main" xmlns="" id="{81413A16-85BF-4C1A-9F68-58BCC9F74F4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4790" y="2520972"/>
            <a:ext cx="4952597" cy="3128714"/>
          </a:xfrm>
        </p:spPr>
      </p:pic>
    </p:spTree>
    <p:extLst>
      <p:ext uri="{BB962C8B-B14F-4D97-AF65-F5344CB8AC3E}">
        <p14:creationId xmlns:p14="http://schemas.microsoft.com/office/powerpoint/2010/main" val="32017460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268617C-E102-47F0-BA24-0B5B4841693A}"/>
              </a:ext>
            </a:extLst>
          </p:cNvPr>
          <p:cNvSpPr>
            <a:spLocks noGrp="1"/>
          </p:cNvSpPr>
          <p:nvPr>
            <p:ph type="title"/>
          </p:nvPr>
        </p:nvSpPr>
        <p:spPr>
          <a:xfrm>
            <a:off x="359229" y="365125"/>
            <a:ext cx="2816679" cy="1017361"/>
          </a:xfrm>
        </p:spPr>
        <p:txBody>
          <a:bodyPr>
            <a:normAutofit fontScale="90000"/>
          </a:bodyPr>
          <a:lstStyle/>
          <a:p>
            <a:r>
              <a:rPr lang="en-IN" dirty="0"/>
              <a:t>Pinout details</a:t>
            </a:r>
          </a:p>
        </p:txBody>
      </p:sp>
      <p:pic>
        <p:nvPicPr>
          <p:cNvPr id="4" name="Content Placeholder 14">
            <a:extLst>
              <a:ext uri="{FF2B5EF4-FFF2-40B4-BE49-F238E27FC236}">
                <a16:creationId xmlns:a16="http://schemas.microsoft.com/office/drawing/2014/main" xmlns="" id="{508D6960-E67E-4AF9-864A-CCC54E693793}"/>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59229" y="1938708"/>
            <a:ext cx="4097781" cy="2588700"/>
          </a:xfrm>
        </p:spPr>
      </p:pic>
      <p:sp>
        <p:nvSpPr>
          <p:cNvPr id="6" name="TextBox 5">
            <a:extLst>
              <a:ext uri="{FF2B5EF4-FFF2-40B4-BE49-F238E27FC236}">
                <a16:creationId xmlns:a16="http://schemas.microsoft.com/office/drawing/2014/main" xmlns="" id="{4ECA8EC7-8D6F-46F7-99F0-FBEC6269D4A9}"/>
              </a:ext>
            </a:extLst>
          </p:cNvPr>
          <p:cNvSpPr txBox="1"/>
          <p:nvPr/>
        </p:nvSpPr>
        <p:spPr>
          <a:xfrm>
            <a:off x="4139952" y="239486"/>
            <a:ext cx="4613512" cy="6771084"/>
          </a:xfrm>
          <a:prstGeom prst="rect">
            <a:avLst/>
          </a:prstGeom>
          <a:noFill/>
        </p:spPr>
        <p:txBody>
          <a:bodyPr wrap="square" rtlCol="0">
            <a:spAutoFit/>
          </a:bodyPr>
          <a:lstStyle/>
          <a:p>
            <a:pPr marL="285750" indent="-285750">
              <a:buFont typeface="Arial" panose="020B0604020202020204" pitchFamily="34" charset="0"/>
              <a:buChar char="•"/>
            </a:pPr>
            <a:r>
              <a:rPr lang="en-US" sz="1600" b="1" u="sng" dirty="0">
                <a:solidFill>
                  <a:srgbClr val="FF0000"/>
                </a:solidFill>
              </a:rPr>
              <a:t>VMOT &amp; GND MOT</a:t>
            </a:r>
            <a:r>
              <a:rPr lang="en-US" sz="1600" dirty="0"/>
              <a:t> supplies power for the motor which can be 8.2V to 45V.</a:t>
            </a:r>
          </a:p>
          <a:p>
            <a:pPr marL="285750" indent="-285750">
              <a:buFont typeface="Arial" panose="020B0604020202020204" pitchFamily="34" charset="0"/>
              <a:buChar char="•"/>
            </a:pPr>
            <a:r>
              <a:rPr lang="en-US" sz="1600" dirty="0"/>
              <a:t>Microcontroller’s ground should be common with</a:t>
            </a:r>
            <a:r>
              <a:rPr lang="en-US" sz="1600" b="1" u="sng" dirty="0"/>
              <a:t> </a:t>
            </a:r>
            <a:r>
              <a:rPr lang="en-US" sz="1600" b="1" u="sng" dirty="0">
                <a:solidFill>
                  <a:srgbClr val="FF0000"/>
                </a:solidFill>
              </a:rPr>
              <a:t>GND LOGIC</a:t>
            </a:r>
            <a:r>
              <a:rPr lang="en-US" sz="1600" dirty="0">
                <a:solidFill>
                  <a:srgbClr val="FF0000"/>
                </a:solidFill>
              </a:rPr>
              <a:t> </a:t>
            </a:r>
            <a:r>
              <a:rPr lang="en-US" sz="1600" dirty="0"/>
              <a:t>pin.</a:t>
            </a:r>
          </a:p>
          <a:p>
            <a:pPr marL="285750" indent="-285750">
              <a:buFont typeface="Arial" panose="020B0604020202020204" pitchFamily="34" charset="0"/>
              <a:buChar char="•"/>
            </a:pPr>
            <a:r>
              <a:rPr lang="en-US" sz="1600" b="1" u="sng" dirty="0">
                <a:solidFill>
                  <a:srgbClr val="FF0000"/>
                </a:solidFill>
              </a:rPr>
              <a:t>M0, M1 &amp; M2  </a:t>
            </a:r>
            <a:r>
              <a:rPr lang="en-US" sz="1600" dirty="0"/>
              <a:t>are step size(resolution) selector inputs. By setting appropriate logic levels to these pins we can set the motors to one of the six step resolutions.</a:t>
            </a:r>
          </a:p>
          <a:p>
            <a:pPr marL="285750" indent="-285750">
              <a:buFont typeface="Arial" panose="020B0604020202020204" pitchFamily="34" charset="0"/>
              <a:buChar char="•"/>
            </a:pPr>
            <a:r>
              <a:rPr lang="en-US" sz="1600" b="1" u="sng" dirty="0">
                <a:solidFill>
                  <a:srgbClr val="FF0000"/>
                </a:solidFill>
              </a:rPr>
              <a:t>STEP</a:t>
            </a:r>
            <a:r>
              <a:rPr lang="en-US" sz="1600" dirty="0"/>
              <a:t> input controls the </a:t>
            </a:r>
            <a:r>
              <a:rPr lang="en-US" sz="1600" dirty="0" err="1"/>
              <a:t>mirosteps</a:t>
            </a:r>
            <a:r>
              <a:rPr lang="en-US" sz="1600" dirty="0"/>
              <a:t> of the motor. Each HIGH pulse sent to this pin steps the motor by number of </a:t>
            </a:r>
            <a:r>
              <a:rPr lang="en-US" sz="1600" dirty="0" err="1"/>
              <a:t>microsteps</a:t>
            </a:r>
            <a:r>
              <a:rPr lang="en-US" sz="1600" dirty="0"/>
              <a:t> set by </a:t>
            </a:r>
            <a:r>
              <a:rPr lang="en-US" sz="1600" dirty="0" err="1"/>
              <a:t>Microstep</a:t>
            </a:r>
            <a:r>
              <a:rPr lang="en-US" sz="1600" dirty="0"/>
              <a:t> Selection Pins.</a:t>
            </a:r>
          </a:p>
          <a:p>
            <a:pPr marL="285750" indent="-285750">
              <a:buFont typeface="Arial" panose="020B0604020202020204" pitchFamily="34" charset="0"/>
              <a:buChar char="•"/>
            </a:pPr>
            <a:r>
              <a:rPr lang="en-US" sz="1600" b="1" u="sng" dirty="0">
                <a:solidFill>
                  <a:srgbClr val="FF0000"/>
                </a:solidFill>
              </a:rPr>
              <a:t>DIR</a:t>
            </a:r>
            <a:r>
              <a:rPr lang="en-US" sz="1600" dirty="0"/>
              <a:t> input controls the spinning direction of the motor. Pulling it HIGH drives the motor clockwise and pulling it LOW drives the motor counterclockwise.</a:t>
            </a:r>
          </a:p>
          <a:p>
            <a:pPr marL="285750" indent="-285750">
              <a:buFont typeface="Arial" panose="020B0604020202020204" pitchFamily="34" charset="0"/>
              <a:buChar char="•"/>
            </a:pPr>
            <a:r>
              <a:rPr lang="en-US" sz="1600" b="1" u="sng" dirty="0">
                <a:solidFill>
                  <a:srgbClr val="FF0000"/>
                </a:solidFill>
              </a:rPr>
              <a:t>EN</a:t>
            </a:r>
            <a:r>
              <a:rPr lang="en-US" sz="1600" dirty="0"/>
              <a:t> Pin is active low input, when pulled LOW(logic 0) the DRV8825 driver is enabled.</a:t>
            </a:r>
          </a:p>
          <a:p>
            <a:pPr marL="285750" indent="-285750">
              <a:buFont typeface="Arial" panose="020B0604020202020204" pitchFamily="34" charset="0"/>
              <a:buChar char="•"/>
            </a:pPr>
            <a:r>
              <a:rPr lang="en-US" sz="1600" b="1" u="sng" dirty="0">
                <a:solidFill>
                  <a:srgbClr val="FF0000"/>
                </a:solidFill>
              </a:rPr>
              <a:t>SLP</a:t>
            </a:r>
            <a:r>
              <a:rPr lang="en-US" sz="1600" dirty="0"/>
              <a:t> Pin is active low input. Meaning, pulling this pin LOW puts the driver in sleep mode, minimizing the power consumption. </a:t>
            </a:r>
          </a:p>
          <a:p>
            <a:pPr marL="285750" indent="-285750">
              <a:buFont typeface="Arial" panose="020B0604020202020204" pitchFamily="34" charset="0"/>
              <a:buChar char="•"/>
            </a:pPr>
            <a:r>
              <a:rPr lang="en-US" sz="1600" b="1" u="sng" dirty="0">
                <a:solidFill>
                  <a:srgbClr val="FF0000"/>
                </a:solidFill>
              </a:rPr>
              <a:t>RST</a:t>
            </a:r>
            <a:r>
              <a:rPr lang="en-US" sz="1600" dirty="0"/>
              <a:t> is also an active low input. When pulled LOW, all STEP inputs are ignored, until you pull it HIGH.</a:t>
            </a:r>
          </a:p>
          <a:p>
            <a:pPr marL="285750" indent="-285750">
              <a:buFont typeface="Arial" panose="020B0604020202020204" pitchFamily="34" charset="0"/>
              <a:buChar char="•"/>
            </a:pPr>
            <a:r>
              <a:rPr lang="en-US" sz="1600" b="1" u="sng" dirty="0">
                <a:solidFill>
                  <a:srgbClr val="FF0000"/>
                </a:solidFill>
              </a:rPr>
              <a:t>FAULT</a:t>
            </a:r>
            <a:r>
              <a:rPr lang="en-US" sz="1600" dirty="0"/>
              <a:t> goes LOW whenever the H-bridge FETs are disabled as the result of over-current protection or thermal shutdown.</a:t>
            </a:r>
          </a:p>
          <a:p>
            <a:endParaRPr lang="en-IN" dirty="0"/>
          </a:p>
        </p:txBody>
      </p:sp>
      <p:sp>
        <p:nvSpPr>
          <p:cNvPr id="7" name="TextBox 6">
            <a:extLst>
              <a:ext uri="{FF2B5EF4-FFF2-40B4-BE49-F238E27FC236}">
                <a16:creationId xmlns:a16="http://schemas.microsoft.com/office/drawing/2014/main" xmlns="" id="{86C38A16-71DC-405E-A6BC-03595FD9B3E7}"/>
              </a:ext>
            </a:extLst>
          </p:cNvPr>
          <p:cNvSpPr txBox="1"/>
          <p:nvPr/>
        </p:nvSpPr>
        <p:spPr>
          <a:xfrm>
            <a:off x="534416" y="5083631"/>
            <a:ext cx="3543300" cy="923330"/>
          </a:xfrm>
          <a:prstGeom prst="rect">
            <a:avLst/>
          </a:prstGeom>
          <a:noFill/>
        </p:spPr>
        <p:txBody>
          <a:bodyPr wrap="square" rtlCol="0">
            <a:spAutoFit/>
          </a:bodyPr>
          <a:lstStyle/>
          <a:p>
            <a:pPr marL="285750" indent="-285750">
              <a:buFont typeface="Arial" panose="020B0604020202020204" pitchFamily="34" charset="0"/>
              <a:buChar char="•"/>
            </a:pPr>
            <a:r>
              <a:rPr lang="en-IN" b="1" u="sng" dirty="0">
                <a:solidFill>
                  <a:srgbClr val="FF0000"/>
                </a:solidFill>
              </a:rPr>
              <a:t>B2, B1, A1 &amp; A2</a:t>
            </a:r>
            <a:r>
              <a:rPr lang="en-IN" dirty="0">
                <a:solidFill>
                  <a:srgbClr val="FF0000"/>
                </a:solidFill>
              </a:rPr>
              <a:t> </a:t>
            </a:r>
            <a:r>
              <a:rPr lang="en-IN" dirty="0"/>
              <a:t>are driver output pins. These are connected to the stepper motor.</a:t>
            </a:r>
          </a:p>
        </p:txBody>
      </p:sp>
    </p:spTree>
    <p:extLst>
      <p:ext uri="{BB962C8B-B14F-4D97-AF65-F5344CB8AC3E}">
        <p14:creationId xmlns:p14="http://schemas.microsoft.com/office/powerpoint/2010/main" val="28592591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54204"/>
          </a:xfrm>
        </p:spPr>
        <p:txBody>
          <a:bodyPr>
            <a:normAutofit fontScale="90000"/>
          </a:bodyPr>
          <a:lstStyle/>
          <a:p>
            <a:r>
              <a:rPr lang="en-US" dirty="0"/>
              <a:t>OVERVIEW</a:t>
            </a:r>
          </a:p>
        </p:txBody>
      </p:sp>
      <p:sp>
        <p:nvSpPr>
          <p:cNvPr id="4" name="Content Placeholder 3"/>
          <p:cNvSpPr>
            <a:spLocks noGrp="1"/>
          </p:cNvSpPr>
          <p:nvPr>
            <p:ph idx="1"/>
          </p:nvPr>
        </p:nvSpPr>
        <p:spPr>
          <a:xfrm>
            <a:off x="363621" y="1350211"/>
            <a:ext cx="8229600" cy="4973052"/>
          </a:xfrm>
        </p:spPr>
        <p:txBody>
          <a:bodyPr>
            <a:normAutofit fontScale="85000" lnSpcReduction="20000"/>
          </a:bodyPr>
          <a:lstStyle/>
          <a:p>
            <a:pPr>
              <a:lnSpc>
                <a:spcPct val="200000"/>
              </a:lnSpc>
            </a:pPr>
            <a:r>
              <a:rPr lang="en-US" sz="2400" dirty="0"/>
              <a:t>DRAWING THE SCHEMATIC DIAGRAM USING KICAD.</a:t>
            </a:r>
          </a:p>
          <a:p>
            <a:pPr>
              <a:lnSpc>
                <a:spcPct val="200000"/>
              </a:lnSpc>
            </a:pPr>
            <a:r>
              <a:rPr lang="en-US" sz="2400" dirty="0"/>
              <a:t>MAKING THE CONNECTIONS.</a:t>
            </a:r>
          </a:p>
          <a:p>
            <a:pPr>
              <a:lnSpc>
                <a:spcPct val="200000"/>
              </a:lnSpc>
            </a:pPr>
            <a:r>
              <a:rPr lang="en-US" sz="2400" dirty="0"/>
              <a:t>WIRELESS CONTROL</a:t>
            </a:r>
          </a:p>
          <a:p>
            <a:pPr lvl="1">
              <a:lnSpc>
                <a:spcPct val="200000"/>
              </a:lnSpc>
            </a:pPr>
            <a:r>
              <a:rPr lang="en-US" sz="2400" dirty="0"/>
              <a:t>CONFIGURING BLUETOOTH ON ESP32</a:t>
            </a:r>
          </a:p>
          <a:p>
            <a:pPr lvl="1">
              <a:lnSpc>
                <a:spcPct val="200000"/>
              </a:lnSpc>
            </a:pPr>
            <a:r>
              <a:rPr lang="en-US" sz="2400" dirty="0"/>
              <a:t>SETTING UP STATION MODE USING </a:t>
            </a:r>
            <a:r>
              <a:rPr lang="en-US" sz="2400" dirty="0" err="1"/>
              <a:t>WiFi</a:t>
            </a:r>
            <a:r>
              <a:rPr lang="en-US" sz="2400" dirty="0"/>
              <a:t> ON ESP32.</a:t>
            </a:r>
          </a:p>
          <a:p>
            <a:pPr>
              <a:lnSpc>
                <a:spcPct val="200000"/>
              </a:lnSpc>
            </a:pPr>
            <a:r>
              <a:rPr lang="en-US" sz="2400" dirty="0"/>
              <a:t>BATTERY MANAGEMENT SYSTEM.</a:t>
            </a:r>
          </a:p>
          <a:p>
            <a:pPr>
              <a:lnSpc>
                <a:spcPct val="200000"/>
              </a:lnSpc>
            </a:pPr>
            <a:r>
              <a:rPr lang="en-US" sz="2400" dirty="0"/>
              <a:t>TESTING THE CODE FOR ACCURACY.</a:t>
            </a:r>
          </a:p>
          <a:p>
            <a:pPr>
              <a:lnSpc>
                <a:spcPct val="150000"/>
              </a:lnSpc>
            </a:pPr>
            <a:r>
              <a:rPr lang="en-US" sz="2400" dirty="0"/>
              <a:t>LINKS</a:t>
            </a:r>
          </a:p>
          <a:p>
            <a:endParaRPr lang="en-US" dirty="0"/>
          </a:p>
          <a:p>
            <a:endParaRPr lang="en-US" dirty="0"/>
          </a:p>
          <a:p>
            <a:endParaRPr lang="en-US" dirty="0"/>
          </a:p>
          <a:p>
            <a:pPr marL="0" indent="0">
              <a:buNone/>
            </a:pPr>
            <a:endParaRPr lang="en-US" dirty="0"/>
          </a:p>
          <a:p>
            <a:endParaRPr lang="en-US" dirty="0"/>
          </a:p>
        </p:txBody>
      </p:sp>
    </p:spTree>
    <p:extLst>
      <p:ext uri="{BB962C8B-B14F-4D97-AF65-F5344CB8AC3E}">
        <p14:creationId xmlns:p14="http://schemas.microsoft.com/office/powerpoint/2010/main" val="1244919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DRAWING SCHEMATIC DIAGRAM USING KICAD</a:t>
            </a:r>
            <a:br>
              <a:rPr lang="en-US" dirty="0"/>
            </a:br>
            <a:endParaRPr lang="en-US" dirty="0"/>
          </a:p>
        </p:txBody>
      </p:sp>
      <p:pic>
        <p:nvPicPr>
          <p:cNvPr id="4" name="Content Placeholder 3"/>
          <p:cNvPicPr>
            <a:picLocks noGrp="1" noChangeAspect="1"/>
          </p:cNvPicPr>
          <p:nvPr>
            <p:ph idx="1"/>
          </p:nvPr>
        </p:nvPicPr>
        <p:blipFill>
          <a:blip r:embed="rId2"/>
          <a:stretch>
            <a:fillRect/>
          </a:stretch>
        </p:blipFill>
        <p:spPr>
          <a:xfrm>
            <a:off x="467544" y="1628800"/>
            <a:ext cx="8117756" cy="4419273"/>
          </a:xfrm>
          <a:prstGeom prst="rect">
            <a:avLst/>
          </a:prstGeom>
        </p:spPr>
      </p:pic>
    </p:spTree>
    <p:extLst>
      <p:ext uri="{BB962C8B-B14F-4D97-AF65-F5344CB8AC3E}">
        <p14:creationId xmlns:p14="http://schemas.microsoft.com/office/powerpoint/2010/main" val="9938741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690" y="258758"/>
            <a:ext cx="8229600" cy="888446"/>
          </a:xfrm>
        </p:spPr>
        <p:txBody>
          <a:bodyPr>
            <a:noAutofit/>
          </a:bodyPr>
          <a:lstStyle/>
          <a:p>
            <a:r>
              <a:rPr lang="en-US" sz="3200" cap="none" dirty="0"/>
              <a:t>Making the schematic more presentable</a:t>
            </a:r>
          </a:p>
        </p:txBody>
      </p:sp>
      <p:pic>
        <p:nvPicPr>
          <p:cNvPr id="6" name="Picture 5"/>
          <p:cNvPicPr/>
          <p:nvPr/>
        </p:nvPicPr>
        <p:blipFill>
          <a:blip r:embed="rId2">
            <a:extLst>
              <a:ext uri="{28A0092B-C50C-407E-A947-70E740481C1C}">
                <a14:useLocalDpi xmlns:a14="http://schemas.microsoft.com/office/drawing/2010/main" val="0"/>
              </a:ext>
            </a:extLst>
          </a:blip>
          <a:srcRect/>
          <a:stretch>
            <a:fillRect/>
          </a:stretch>
        </p:blipFill>
        <p:spPr bwMode="auto">
          <a:xfrm>
            <a:off x="824007" y="973415"/>
            <a:ext cx="7577259" cy="5324079"/>
          </a:xfrm>
          <a:prstGeom prst="rect">
            <a:avLst/>
          </a:prstGeom>
          <a:noFill/>
          <a:ln>
            <a:noFill/>
          </a:ln>
        </p:spPr>
      </p:pic>
    </p:spTree>
    <p:extLst>
      <p:ext uri="{BB962C8B-B14F-4D97-AF65-F5344CB8AC3E}">
        <p14:creationId xmlns:p14="http://schemas.microsoft.com/office/powerpoint/2010/main" val="40016811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1104900"/>
            <a:ext cx="9144000" cy="4647197"/>
          </a:xfrm>
          <a:prstGeom prst="rect">
            <a:avLst/>
          </a:prstGeom>
        </p:spPr>
      </p:pic>
      <p:sp>
        <p:nvSpPr>
          <p:cNvPr id="2" name="Title 1"/>
          <p:cNvSpPr>
            <a:spLocks noGrp="1"/>
          </p:cNvSpPr>
          <p:nvPr>
            <p:ph type="title"/>
          </p:nvPr>
        </p:nvSpPr>
        <p:spPr>
          <a:xfrm>
            <a:off x="426128" y="408372"/>
            <a:ext cx="8260672" cy="500681"/>
          </a:xfrm>
        </p:spPr>
        <p:txBody>
          <a:bodyPr>
            <a:normAutofit fontScale="90000"/>
          </a:bodyPr>
          <a:lstStyle/>
          <a:p>
            <a:r>
              <a:rPr lang="en-US" cap="none" dirty="0"/>
              <a:t>Using buses and net names</a:t>
            </a:r>
          </a:p>
        </p:txBody>
      </p:sp>
    </p:spTree>
    <p:extLst>
      <p:ext uri="{BB962C8B-B14F-4D97-AF65-F5344CB8AC3E}">
        <p14:creationId xmlns:p14="http://schemas.microsoft.com/office/powerpoint/2010/main" val="9031393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cap="none" dirty="0"/>
              <a:t>Editing The Symbol Library</a:t>
            </a:r>
          </a:p>
        </p:txBody>
      </p:sp>
      <p:pic>
        <p:nvPicPr>
          <p:cNvPr id="4" name="Picture 3"/>
          <p:cNvPicPr>
            <a:picLocks noChangeAspect="1"/>
          </p:cNvPicPr>
          <p:nvPr/>
        </p:nvPicPr>
        <p:blipFill rotWithShape="1">
          <a:blip r:embed="rId2"/>
          <a:srcRect l="26474" t="8949" r="12767" b="6726"/>
          <a:stretch/>
        </p:blipFill>
        <p:spPr>
          <a:xfrm>
            <a:off x="1746124" y="1417638"/>
            <a:ext cx="5555848" cy="5038507"/>
          </a:xfrm>
          <a:prstGeom prst="rect">
            <a:avLst/>
          </a:prstGeom>
        </p:spPr>
      </p:pic>
    </p:spTree>
    <p:extLst>
      <p:ext uri="{BB962C8B-B14F-4D97-AF65-F5344CB8AC3E}">
        <p14:creationId xmlns:p14="http://schemas.microsoft.com/office/powerpoint/2010/main" val="38031067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p:cNvPicPr>
          <p:nvPr>
            <p:ph idx="1"/>
          </p:nvPr>
        </p:nvPicPr>
        <p:blipFill>
          <a:blip r:embed="rId2"/>
          <a:stretch>
            <a:fillRect/>
          </a:stretch>
        </p:blipFill>
        <p:spPr>
          <a:xfrm>
            <a:off x="1187624" y="908720"/>
            <a:ext cx="6552728" cy="4923755"/>
          </a:xfrm>
          <a:prstGeom prst="rect">
            <a:avLst/>
          </a:prstGeom>
        </p:spPr>
      </p:pic>
    </p:spTree>
    <p:extLst>
      <p:ext uri="{BB962C8B-B14F-4D97-AF65-F5344CB8AC3E}">
        <p14:creationId xmlns:p14="http://schemas.microsoft.com/office/powerpoint/2010/main" val="73079749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MAKING THE CONNECTIONS</a:t>
            </a:r>
          </a:p>
        </p:txBody>
      </p:sp>
      <p:pic>
        <p:nvPicPr>
          <p:cNvPr id="3" name="Content Placeholder 20"/>
          <p:cNvPicPr>
            <a:picLocks noChangeAspect="1"/>
          </p:cNvPicPr>
          <p:nvPr/>
        </p:nvPicPr>
        <p:blipFill>
          <a:blip r:embed="rId2"/>
          <a:srcRect t="238" b="238"/>
          <a:stretch>
            <a:fillRect/>
          </a:stretch>
        </p:blipFill>
        <p:spPr>
          <a:xfrm>
            <a:off x="380999" y="1719071"/>
            <a:ext cx="8407893" cy="4407408"/>
          </a:xfrm>
          <a:prstGeom prst="rect">
            <a:avLst/>
          </a:prstGeom>
        </p:spPr>
      </p:pic>
      <p:sp>
        <p:nvSpPr>
          <p:cNvPr id="4" name="TextBox 3"/>
          <p:cNvSpPr txBox="1"/>
          <p:nvPr/>
        </p:nvSpPr>
        <p:spPr>
          <a:xfrm>
            <a:off x="873062" y="1256831"/>
            <a:ext cx="1279254" cy="461665"/>
          </a:xfrm>
          <a:prstGeom prst="rect">
            <a:avLst/>
          </a:prstGeom>
        </p:spPr>
        <p:style>
          <a:lnRef idx="2">
            <a:schemeClr val="accent4"/>
          </a:lnRef>
          <a:fillRef idx="1">
            <a:schemeClr val="lt1"/>
          </a:fillRef>
          <a:effectRef idx="0">
            <a:schemeClr val="accent4"/>
          </a:effectRef>
          <a:fontRef idx="minor">
            <a:schemeClr val="dk1"/>
          </a:fontRef>
        </p:style>
        <p:txBody>
          <a:bodyPr wrap="square" rtlCol="0">
            <a:spAutoFit/>
          </a:bodyPr>
          <a:lstStyle/>
          <a:p>
            <a:pPr algn="ctr"/>
            <a:r>
              <a:rPr lang="en-US" sz="2400" dirty="0"/>
              <a:t>ESP32</a:t>
            </a:r>
          </a:p>
        </p:txBody>
      </p:sp>
    </p:spTree>
    <p:extLst>
      <p:ext uri="{BB962C8B-B14F-4D97-AF65-F5344CB8AC3E}">
        <p14:creationId xmlns:p14="http://schemas.microsoft.com/office/powerpoint/2010/main" val="2140205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p:nvPr/>
        </p:nvPicPr>
        <p:blipFill>
          <a:blip r:embed="rId2">
            <a:extLst>
              <a:ext uri="{28A0092B-C50C-407E-A947-70E740481C1C}">
                <a14:useLocalDpi xmlns:a14="http://schemas.microsoft.com/office/drawing/2010/main" val="0"/>
              </a:ext>
            </a:extLst>
          </a:blip>
          <a:srcRect/>
          <a:stretch>
            <a:fillRect/>
          </a:stretch>
        </p:blipFill>
        <p:spPr bwMode="auto">
          <a:xfrm>
            <a:off x="725713" y="641048"/>
            <a:ext cx="7450667" cy="5479142"/>
          </a:xfrm>
          <a:prstGeom prst="rect">
            <a:avLst/>
          </a:prstGeom>
          <a:noFill/>
          <a:ln>
            <a:noFill/>
          </a:ln>
        </p:spPr>
      </p:pic>
    </p:spTree>
    <p:extLst>
      <p:ext uri="{BB962C8B-B14F-4D97-AF65-F5344CB8AC3E}">
        <p14:creationId xmlns:p14="http://schemas.microsoft.com/office/powerpoint/2010/main" val="344898362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2761" y="1088571"/>
            <a:ext cx="6579809" cy="4547810"/>
          </a:xfrm>
          <a:prstGeom prst="rect">
            <a:avLst/>
          </a:prstGeom>
          <a:noFill/>
          <a:ln>
            <a:noFill/>
          </a:ln>
        </p:spPr>
      </p:pic>
      <p:sp>
        <p:nvSpPr>
          <p:cNvPr id="4" name="TextBox 3"/>
          <p:cNvSpPr txBox="1"/>
          <p:nvPr/>
        </p:nvSpPr>
        <p:spPr>
          <a:xfrm>
            <a:off x="846604" y="423354"/>
            <a:ext cx="3351080" cy="369332"/>
          </a:xfrm>
          <a:prstGeom prst="rect">
            <a:avLst/>
          </a:prstGeom>
        </p:spPr>
        <p:style>
          <a:lnRef idx="2">
            <a:schemeClr val="accent4"/>
          </a:lnRef>
          <a:fillRef idx="1">
            <a:schemeClr val="lt1"/>
          </a:fillRef>
          <a:effectRef idx="0">
            <a:schemeClr val="accent4"/>
          </a:effectRef>
          <a:fontRef idx="minor">
            <a:schemeClr val="dk1"/>
          </a:fontRef>
        </p:style>
        <p:txBody>
          <a:bodyPr wrap="square" rtlCol="0">
            <a:spAutoFit/>
          </a:bodyPr>
          <a:lstStyle/>
          <a:p>
            <a:r>
              <a:rPr lang="en-US" dirty="0"/>
              <a:t>28BYJ-48 5V STEPPER MOTOR</a:t>
            </a:r>
          </a:p>
        </p:txBody>
      </p:sp>
    </p:spTree>
    <p:extLst>
      <p:ext uri="{BB962C8B-B14F-4D97-AF65-F5344CB8AC3E}">
        <p14:creationId xmlns:p14="http://schemas.microsoft.com/office/powerpoint/2010/main" val="114920574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extLst>
              <a:ext uri="{28A0092B-C50C-407E-A947-70E740481C1C}">
                <a14:useLocalDpi xmlns:a14="http://schemas.microsoft.com/office/drawing/2010/main" val="0"/>
              </a:ext>
            </a:extLst>
          </a:blip>
          <a:srcRect/>
          <a:stretch>
            <a:fillRect/>
          </a:stretch>
        </p:blipFill>
        <p:spPr bwMode="auto">
          <a:xfrm>
            <a:off x="1306287" y="1294191"/>
            <a:ext cx="6833808" cy="4305904"/>
          </a:xfrm>
          <a:prstGeom prst="rect">
            <a:avLst/>
          </a:prstGeom>
          <a:noFill/>
          <a:ln>
            <a:noFill/>
          </a:ln>
        </p:spPr>
      </p:pic>
      <p:sp>
        <p:nvSpPr>
          <p:cNvPr id="3" name="TextBox 2"/>
          <p:cNvSpPr txBox="1"/>
          <p:nvPr/>
        </p:nvSpPr>
        <p:spPr>
          <a:xfrm>
            <a:off x="1865177" y="674720"/>
            <a:ext cx="2626611" cy="369332"/>
          </a:xfrm>
          <a:prstGeom prst="rect">
            <a:avLst/>
          </a:prstGeom>
        </p:spPr>
        <p:style>
          <a:lnRef idx="2">
            <a:schemeClr val="accent4"/>
          </a:lnRef>
          <a:fillRef idx="1">
            <a:schemeClr val="lt1"/>
          </a:fillRef>
          <a:effectRef idx="0">
            <a:schemeClr val="accent4"/>
          </a:effectRef>
          <a:fontRef idx="minor">
            <a:schemeClr val="dk1"/>
          </a:fontRef>
        </p:style>
        <p:txBody>
          <a:bodyPr wrap="square" rtlCol="0">
            <a:spAutoFit/>
          </a:bodyPr>
          <a:lstStyle/>
          <a:p>
            <a:pPr algn="ctr"/>
            <a:r>
              <a:rPr lang="en-US" dirty="0"/>
              <a:t>SERVO MOTOR SG90</a:t>
            </a:r>
          </a:p>
        </p:txBody>
      </p:sp>
    </p:spTree>
    <p:extLst>
      <p:ext uri="{BB962C8B-B14F-4D97-AF65-F5344CB8AC3E}">
        <p14:creationId xmlns:p14="http://schemas.microsoft.com/office/powerpoint/2010/main" val="120247597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55576" y="764704"/>
            <a:ext cx="7704856" cy="5544616"/>
          </a:xfrm>
        </p:spPr>
        <p:txBody>
          <a:bodyPr>
            <a:normAutofit fontScale="92500" lnSpcReduction="20000"/>
          </a:bodyPr>
          <a:lstStyle/>
          <a:p>
            <a:pPr marL="68580" indent="0">
              <a:buNone/>
            </a:pPr>
            <a:endParaRPr lang="en-IN" dirty="0">
              <a:latin typeface="Times New Roman" pitchFamily="18" charset="0"/>
              <a:cs typeface="Times New Roman" pitchFamily="18" charset="0"/>
            </a:endParaRPr>
          </a:p>
          <a:p>
            <a:pPr lvl="0"/>
            <a:r>
              <a:rPr lang="en-IN" dirty="0">
                <a:latin typeface="Times New Roman" pitchFamily="18" charset="0"/>
                <a:cs typeface="Times New Roman" pitchFamily="18" charset="0"/>
              </a:rPr>
              <a:t> </a:t>
            </a:r>
            <a:r>
              <a:rPr lang="en-IN" b="1" dirty="0" err="1">
                <a:latin typeface="Times New Roman" pitchFamily="18" charset="0"/>
                <a:cs typeface="Times New Roman" pitchFamily="18" charset="0"/>
              </a:rPr>
              <a:t>Mblock</a:t>
            </a:r>
            <a:r>
              <a:rPr lang="en-IN" b="1" dirty="0">
                <a:latin typeface="Times New Roman" pitchFamily="18" charset="0"/>
                <a:cs typeface="Times New Roman" pitchFamily="18" charset="0"/>
              </a:rPr>
              <a:t> : </a:t>
            </a:r>
            <a:r>
              <a:rPr lang="en-IN" dirty="0">
                <a:latin typeface="Times New Roman" pitchFamily="18" charset="0"/>
                <a:cs typeface="Times New Roman" pitchFamily="18" charset="0"/>
              </a:rPr>
              <a:t>Python based open source software in which ESP32 device libraries are installed. </a:t>
            </a:r>
          </a:p>
          <a:p>
            <a:pPr lvl="0"/>
            <a:r>
              <a:rPr lang="en-IN" dirty="0">
                <a:latin typeface="Times New Roman" pitchFamily="18" charset="0"/>
                <a:cs typeface="Times New Roman" pitchFamily="18" charset="0"/>
              </a:rPr>
              <a:t>We were able to connect the robot to this software but the </a:t>
            </a:r>
            <a:r>
              <a:rPr lang="en-IN" b="1" dirty="0">
                <a:latin typeface="Times New Roman" pitchFamily="18" charset="0"/>
                <a:cs typeface="Times New Roman" pitchFamily="18" charset="0"/>
              </a:rPr>
              <a:t>code wasn’t being uploaded on it(Due to fermata problem).</a:t>
            </a:r>
            <a:endParaRPr lang="en-IN" dirty="0">
              <a:latin typeface="Times New Roman" pitchFamily="18" charset="0"/>
              <a:cs typeface="Times New Roman" pitchFamily="18" charset="0"/>
            </a:endParaRPr>
          </a:p>
          <a:p>
            <a:pPr lvl="0"/>
            <a:r>
              <a:rPr lang="en-IN" b="1" dirty="0">
                <a:latin typeface="Times New Roman" pitchFamily="18" charset="0"/>
                <a:cs typeface="Times New Roman" pitchFamily="18" charset="0"/>
              </a:rPr>
              <a:t>It has a pen extension but it was only able to work with the sprite. Pen extension cannot control servo.</a:t>
            </a:r>
            <a:endParaRPr lang="en-IN" dirty="0">
              <a:latin typeface="Times New Roman" pitchFamily="18" charset="0"/>
              <a:cs typeface="Times New Roman" pitchFamily="18" charset="0"/>
            </a:endParaRPr>
          </a:p>
          <a:p>
            <a:pPr lvl="0"/>
            <a:r>
              <a:rPr lang="en-IN" b="1" dirty="0">
                <a:latin typeface="Times New Roman" pitchFamily="18" charset="0"/>
                <a:cs typeface="Times New Roman" pitchFamily="18" charset="0"/>
              </a:rPr>
              <a:t>Upload mode: </a:t>
            </a:r>
            <a:r>
              <a:rPr lang="en-IN" dirty="0">
                <a:latin typeface="Times New Roman" pitchFamily="18" charset="0"/>
                <a:cs typeface="Times New Roman" pitchFamily="18" charset="0"/>
              </a:rPr>
              <a:t>The program to be executed is compiled and uploaded onto robot and robot executes the code without any connection to the laptop.</a:t>
            </a:r>
          </a:p>
          <a:p>
            <a:pPr lvl="0"/>
            <a:r>
              <a:rPr lang="en-IN" b="1" dirty="0">
                <a:latin typeface="Times New Roman" pitchFamily="18" charset="0"/>
                <a:cs typeface="Times New Roman" pitchFamily="18" charset="0"/>
              </a:rPr>
              <a:t>Live mode: </a:t>
            </a:r>
            <a:r>
              <a:rPr lang="en-IN" dirty="0">
                <a:latin typeface="Times New Roman" pitchFamily="18" charset="0"/>
                <a:cs typeface="Times New Roman" pitchFamily="18" charset="0"/>
              </a:rPr>
              <a:t>interface sends commands one by one to the robot and robot executes each command as it arrives. Robot remains connected to the laptop and no compilation and uploading step.</a:t>
            </a:r>
          </a:p>
          <a:p>
            <a:pPr lvl="0"/>
            <a:r>
              <a:rPr lang="en-IN" b="1" dirty="0">
                <a:latin typeface="Times New Roman" pitchFamily="18" charset="0"/>
                <a:cs typeface="Times New Roman" pitchFamily="18" charset="0"/>
              </a:rPr>
              <a:t>Advantage of Live Mode: </a:t>
            </a:r>
            <a:r>
              <a:rPr lang="en-IN" dirty="0">
                <a:latin typeface="Times New Roman" pitchFamily="18" charset="0"/>
                <a:cs typeface="Times New Roman" pitchFamily="18" charset="0"/>
              </a:rPr>
              <a:t>As there is no compilation or uploading step, we can create simple commands, see them execute and solve the problems if any occurring while the command is executed.</a:t>
            </a:r>
          </a:p>
          <a:p>
            <a:pPr algn="just"/>
            <a:endParaRPr lang="en-IN" sz="1800" dirty="0">
              <a:latin typeface="Times New Roman" pitchFamily="18" charset="0"/>
              <a:cs typeface="Times New Roman" pitchFamily="18" charset="0"/>
            </a:endParaRPr>
          </a:p>
          <a:p>
            <a:pPr marL="68580" indent="0" algn="just">
              <a:buNone/>
            </a:pPr>
            <a:endParaRPr lang="en-IN" b="1" dirty="0"/>
          </a:p>
          <a:p>
            <a:endParaRPr lang="en-IN" dirty="0"/>
          </a:p>
        </p:txBody>
      </p:sp>
    </p:spTree>
    <p:extLst>
      <p:ext uri="{BB962C8B-B14F-4D97-AF65-F5344CB8AC3E}">
        <p14:creationId xmlns:p14="http://schemas.microsoft.com/office/powerpoint/2010/main" val="3309656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43492" y="980728"/>
            <a:ext cx="6777317" cy="4851901"/>
          </a:xfrm>
        </p:spPr>
        <p:txBody>
          <a:bodyPr>
            <a:normAutofit/>
          </a:bodyPr>
          <a:lstStyle/>
          <a:p>
            <a:pPr lvl="0"/>
            <a:r>
              <a:rPr lang="en-IN" sz="2200" dirty="0">
                <a:latin typeface="Times New Roman" pitchFamily="18" charset="0"/>
                <a:cs typeface="Times New Roman" pitchFamily="18" charset="0"/>
              </a:rPr>
              <a:t> </a:t>
            </a:r>
            <a:r>
              <a:rPr lang="en-IN" sz="2200" b="1" dirty="0">
                <a:latin typeface="Times New Roman" pitchFamily="18" charset="0"/>
                <a:cs typeface="Times New Roman" pitchFamily="18" charset="0"/>
              </a:rPr>
              <a:t>Upload mode </a:t>
            </a:r>
            <a:r>
              <a:rPr lang="en-IN" sz="2200" dirty="0">
                <a:latin typeface="Times New Roman" pitchFamily="18" charset="0"/>
                <a:cs typeface="Times New Roman" pitchFamily="18" charset="0"/>
              </a:rPr>
              <a:t>is better when quick response from the robot is needed as the code runs fast, </a:t>
            </a:r>
            <a:r>
              <a:rPr lang="en-IN" sz="2200" b="1" dirty="0">
                <a:latin typeface="Times New Roman" pitchFamily="18" charset="0"/>
                <a:cs typeface="Times New Roman" pitchFamily="18" charset="0"/>
              </a:rPr>
              <a:t>latency will be very less</a:t>
            </a:r>
            <a:r>
              <a:rPr lang="en-IN" sz="2200" dirty="0">
                <a:latin typeface="Times New Roman" pitchFamily="18" charset="0"/>
                <a:cs typeface="Times New Roman" pitchFamily="18" charset="0"/>
              </a:rPr>
              <a:t> compared </a:t>
            </a:r>
            <a:r>
              <a:rPr lang="en-IN" sz="2200" b="1" dirty="0">
                <a:latin typeface="Times New Roman" pitchFamily="18" charset="0"/>
                <a:cs typeface="Times New Roman" pitchFamily="18" charset="0"/>
              </a:rPr>
              <a:t>to live mode </a:t>
            </a:r>
            <a:r>
              <a:rPr lang="en-IN" sz="2200" dirty="0">
                <a:latin typeface="Times New Roman" pitchFamily="18" charset="0"/>
                <a:cs typeface="Times New Roman" pitchFamily="18" charset="0"/>
              </a:rPr>
              <a:t>so that reaction is quick.</a:t>
            </a:r>
          </a:p>
          <a:p>
            <a:pPr lvl="0"/>
            <a:r>
              <a:rPr lang="en-IN" sz="2200" b="1" u="sng" dirty="0">
                <a:latin typeface="Times New Roman" pitchFamily="18" charset="0"/>
                <a:cs typeface="Times New Roman" pitchFamily="18" charset="0"/>
              </a:rPr>
              <a:t>KB IDE:</a:t>
            </a:r>
            <a:r>
              <a:rPr lang="en-IN" sz="2200" u="sng" dirty="0">
                <a:latin typeface="Times New Roman" pitchFamily="18" charset="0"/>
                <a:cs typeface="Times New Roman" pitchFamily="18" charset="0"/>
              </a:rPr>
              <a:t> </a:t>
            </a:r>
            <a:r>
              <a:rPr lang="en-IN" sz="2200" dirty="0">
                <a:latin typeface="Times New Roman" pitchFamily="18" charset="0"/>
                <a:cs typeface="Times New Roman" pitchFamily="18" charset="0"/>
              </a:rPr>
              <a:t>C++ based, open source  by which we were able to interface the robot.</a:t>
            </a:r>
          </a:p>
          <a:p>
            <a:pPr lvl="0"/>
            <a:r>
              <a:rPr lang="en-IN" sz="2200" dirty="0">
                <a:latin typeface="Times New Roman" pitchFamily="18" charset="0"/>
                <a:cs typeface="Times New Roman" pitchFamily="18" charset="0"/>
              </a:rPr>
              <a:t> No option for creating new blocks.</a:t>
            </a:r>
          </a:p>
          <a:p>
            <a:pPr lvl="0"/>
            <a:r>
              <a:rPr lang="en-IN" sz="2200" b="1" u="sng" dirty="0" err="1">
                <a:latin typeface="Times New Roman" pitchFamily="18" charset="0"/>
                <a:cs typeface="Times New Roman" pitchFamily="18" charset="0"/>
              </a:rPr>
              <a:t>Pictoblox</a:t>
            </a:r>
            <a:r>
              <a:rPr lang="en-IN" sz="2200" b="1" u="sng" dirty="0">
                <a:latin typeface="Times New Roman" pitchFamily="18" charset="0"/>
                <a:cs typeface="Times New Roman" pitchFamily="18" charset="0"/>
              </a:rPr>
              <a:t>: </a:t>
            </a:r>
            <a:r>
              <a:rPr lang="en-IN" sz="2200" dirty="0">
                <a:latin typeface="Times New Roman" pitchFamily="18" charset="0"/>
                <a:cs typeface="Times New Roman" pitchFamily="18" charset="0"/>
              </a:rPr>
              <a:t>Majorly based on </a:t>
            </a:r>
            <a:r>
              <a:rPr lang="en-IN" sz="2200" dirty="0" err="1">
                <a:latin typeface="Times New Roman" pitchFamily="18" charset="0"/>
                <a:cs typeface="Times New Roman" pitchFamily="18" charset="0"/>
              </a:rPr>
              <a:t>Javascript</a:t>
            </a:r>
            <a:r>
              <a:rPr lang="en-IN" sz="2200" dirty="0">
                <a:latin typeface="Times New Roman" pitchFamily="18" charset="0"/>
                <a:cs typeface="Times New Roman" pitchFamily="18" charset="0"/>
              </a:rPr>
              <a:t> through which we were able to interface the robot.</a:t>
            </a:r>
          </a:p>
          <a:p>
            <a:pPr lvl="0"/>
            <a:r>
              <a:rPr lang="en-IN" sz="2200" dirty="0">
                <a:latin typeface="Times New Roman" pitchFamily="18" charset="0"/>
                <a:cs typeface="Times New Roman" pitchFamily="18" charset="0"/>
              </a:rPr>
              <a:t>Not open source so can’t edit the source code to create blocks but can create new blocks from existing blocks.</a:t>
            </a:r>
          </a:p>
          <a:p>
            <a:pPr lvl="0"/>
            <a:r>
              <a:rPr lang="en-IN" sz="2200" b="1" u="sng" dirty="0">
                <a:latin typeface="Times New Roman" pitchFamily="18" charset="0"/>
                <a:cs typeface="Times New Roman" pitchFamily="18" charset="0"/>
              </a:rPr>
              <a:t>Snap4Arduino</a:t>
            </a:r>
            <a:r>
              <a:rPr lang="en-IN" sz="2200" b="1" dirty="0">
                <a:latin typeface="Times New Roman" pitchFamily="18" charset="0"/>
                <a:cs typeface="Times New Roman" pitchFamily="18" charset="0"/>
              </a:rPr>
              <a:t>:</a:t>
            </a:r>
            <a:r>
              <a:rPr lang="en-IN" sz="2200" dirty="0">
                <a:latin typeface="Times New Roman" pitchFamily="18" charset="0"/>
                <a:cs typeface="Times New Roman" pitchFamily="18" charset="0"/>
              </a:rPr>
              <a:t>Javascript based open source software but it was not compatible with ESP32 board.</a:t>
            </a:r>
          </a:p>
          <a:p>
            <a:endParaRPr lang="en-IN" dirty="0"/>
          </a:p>
        </p:txBody>
      </p:sp>
    </p:spTree>
    <p:extLst>
      <p:ext uri="{BB962C8B-B14F-4D97-AF65-F5344CB8AC3E}">
        <p14:creationId xmlns:p14="http://schemas.microsoft.com/office/powerpoint/2010/main" val="336667674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55576" y="764704"/>
            <a:ext cx="7065233" cy="5067925"/>
          </a:xfrm>
        </p:spPr>
        <p:txBody>
          <a:bodyPr>
            <a:normAutofit fontScale="92500" lnSpcReduction="20000"/>
          </a:bodyPr>
          <a:lstStyle/>
          <a:p>
            <a:pPr marL="68580" indent="0">
              <a:buNone/>
            </a:pPr>
            <a:endParaRPr lang="en-IN" b="1" dirty="0"/>
          </a:p>
          <a:p>
            <a:r>
              <a:rPr lang="en-IN" dirty="0">
                <a:latin typeface="Times New Roman" pitchFamily="18" charset="0"/>
                <a:cs typeface="Times New Roman" pitchFamily="18" charset="0"/>
              </a:rPr>
              <a:t>ESP32 is configured as </a:t>
            </a:r>
            <a:r>
              <a:rPr lang="en-IN" b="1" dirty="0">
                <a:latin typeface="Times New Roman" pitchFamily="18" charset="0"/>
                <a:cs typeface="Times New Roman" pitchFamily="18" charset="0"/>
              </a:rPr>
              <a:t>Asynchronous Webserver </a:t>
            </a:r>
            <a:r>
              <a:rPr lang="en-IN" dirty="0">
                <a:latin typeface="Times New Roman" pitchFamily="18" charset="0"/>
                <a:cs typeface="Times New Roman" pitchFamily="18" charset="0"/>
              </a:rPr>
              <a:t>as there is no need for periodically executing the handle-client function separately.(need not be active can automatically go to </a:t>
            </a:r>
            <a:r>
              <a:rPr lang="en-IN" b="1" dirty="0">
                <a:latin typeface="Times New Roman" pitchFamily="18" charset="0"/>
                <a:cs typeface="Times New Roman" pitchFamily="18" charset="0"/>
              </a:rPr>
              <a:t>one of the sleep modes </a:t>
            </a:r>
            <a:r>
              <a:rPr lang="en-IN" dirty="0">
                <a:latin typeface="Times New Roman" pitchFamily="18" charset="0"/>
                <a:cs typeface="Times New Roman" pitchFamily="18" charset="0"/>
              </a:rPr>
              <a:t>for power saving.</a:t>
            </a:r>
          </a:p>
          <a:p>
            <a:r>
              <a:rPr lang="en-IN" b="1" dirty="0">
                <a:latin typeface="Times New Roman" pitchFamily="18" charset="0"/>
                <a:cs typeface="Times New Roman" pitchFamily="18" charset="0"/>
              </a:rPr>
              <a:t>GET </a:t>
            </a:r>
            <a:r>
              <a:rPr lang="en-IN" dirty="0">
                <a:latin typeface="Times New Roman" pitchFamily="18" charset="0"/>
                <a:cs typeface="Times New Roman" pitchFamily="18" charset="0"/>
              </a:rPr>
              <a:t>requests are being used to send data to server from client.(less data no need of security for that data).</a:t>
            </a:r>
          </a:p>
          <a:p>
            <a:r>
              <a:rPr lang="en-IN" b="1" dirty="0">
                <a:latin typeface="Times New Roman" pitchFamily="18" charset="0"/>
                <a:cs typeface="Times New Roman" pitchFamily="18" charset="0"/>
              </a:rPr>
              <a:t>Station Mode: </a:t>
            </a:r>
            <a:r>
              <a:rPr lang="en-IN" dirty="0">
                <a:latin typeface="Times New Roman" pitchFamily="18" charset="0"/>
                <a:cs typeface="Times New Roman" pitchFamily="18" charset="0"/>
              </a:rPr>
              <a:t>ESP32 connects to existing </a:t>
            </a:r>
            <a:r>
              <a:rPr lang="en-IN" dirty="0" err="1">
                <a:latin typeface="Times New Roman" pitchFamily="18" charset="0"/>
                <a:cs typeface="Times New Roman" pitchFamily="18" charset="0"/>
              </a:rPr>
              <a:t>WiFi</a:t>
            </a:r>
            <a:r>
              <a:rPr lang="en-IN" dirty="0">
                <a:latin typeface="Times New Roman" pitchFamily="18" charset="0"/>
                <a:cs typeface="Times New Roman" pitchFamily="18" charset="0"/>
              </a:rPr>
              <a:t> network, gets IP address from the server which we display on serial monitor and this can be used for the webpages to be delivered by MCU.</a:t>
            </a:r>
          </a:p>
          <a:p>
            <a:r>
              <a:rPr lang="en-IN" b="1" dirty="0" err="1">
                <a:latin typeface="Times New Roman" pitchFamily="18" charset="0"/>
                <a:cs typeface="Times New Roman" pitchFamily="18" charset="0"/>
              </a:rPr>
              <a:t>SoftAP</a:t>
            </a:r>
            <a:r>
              <a:rPr lang="en-IN" b="1" dirty="0">
                <a:latin typeface="Times New Roman" pitchFamily="18" charset="0"/>
                <a:cs typeface="Times New Roman" pitchFamily="18" charset="0"/>
              </a:rPr>
              <a:t> Mode:</a:t>
            </a:r>
            <a:r>
              <a:rPr lang="en-IN" dirty="0">
                <a:latin typeface="Times New Roman" pitchFamily="18" charset="0"/>
                <a:cs typeface="Times New Roman" pitchFamily="18" charset="0"/>
              </a:rPr>
              <a:t> Microcontroller creates own </a:t>
            </a:r>
            <a:r>
              <a:rPr lang="en-IN" dirty="0" err="1">
                <a:latin typeface="Times New Roman" pitchFamily="18" charset="0"/>
                <a:cs typeface="Times New Roman" pitchFamily="18" charset="0"/>
              </a:rPr>
              <a:t>WiFi</a:t>
            </a:r>
            <a:r>
              <a:rPr lang="en-IN" dirty="0">
                <a:latin typeface="Times New Roman" pitchFamily="18" charset="0"/>
                <a:cs typeface="Times New Roman" pitchFamily="18" charset="0"/>
              </a:rPr>
              <a:t> network with its own SSID and IP address . </a:t>
            </a:r>
            <a:r>
              <a:rPr lang="en-IN" dirty="0" err="1">
                <a:latin typeface="Times New Roman" pitchFamily="18" charset="0"/>
                <a:cs typeface="Times New Roman" pitchFamily="18" charset="0"/>
              </a:rPr>
              <a:t>SoftAP</a:t>
            </a:r>
            <a:r>
              <a:rPr lang="en-IN" dirty="0">
                <a:latin typeface="Times New Roman" pitchFamily="18" charset="0"/>
                <a:cs typeface="Times New Roman" pitchFamily="18" charset="0"/>
              </a:rPr>
              <a:t> as it is not wired.</a:t>
            </a:r>
          </a:p>
          <a:p>
            <a:r>
              <a:rPr lang="en-IN" b="1" dirty="0">
                <a:latin typeface="Times New Roman" pitchFamily="18" charset="0"/>
                <a:cs typeface="Times New Roman" pitchFamily="18" charset="0"/>
              </a:rPr>
              <a:t>Advantage: </a:t>
            </a:r>
            <a:r>
              <a:rPr lang="en-IN" dirty="0">
                <a:latin typeface="Times New Roman" pitchFamily="18" charset="0"/>
                <a:cs typeface="Times New Roman" pitchFamily="18" charset="0"/>
              </a:rPr>
              <a:t>Can operate irrespective of credentials of </a:t>
            </a:r>
            <a:r>
              <a:rPr lang="en-IN" dirty="0" err="1">
                <a:latin typeface="Times New Roman" pitchFamily="18" charset="0"/>
                <a:cs typeface="Times New Roman" pitchFamily="18" charset="0"/>
              </a:rPr>
              <a:t>WiFi</a:t>
            </a:r>
            <a:r>
              <a:rPr lang="en-IN" dirty="0">
                <a:latin typeface="Times New Roman" pitchFamily="18" charset="0"/>
                <a:cs typeface="Times New Roman" pitchFamily="18" charset="0"/>
              </a:rPr>
              <a:t> local network.</a:t>
            </a:r>
          </a:p>
          <a:p>
            <a:pPr marL="68580" indent="0">
              <a:buNone/>
            </a:pPr>
            <a:endParaRPr lang="en-IN" b="1" dirty="0"/>
          </a:p>
          <a:p>
            <a:endParaRPr lang="en-IN" dirty="0"/>
          </a:p>
        </p:txBody>
      </p:sp>
    </p:spTree>
    <p:extLst>
      <p:ext uri="{BB962C8B-B14F-4D97-AF65-F5344CB8AC3E}">
        <p14:creationId xmlns:p14="http://schemas.microsoft.com/office/powerpoint/2010/main" val="50650824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a:stretch>
            <a:fillRect/>
          </a:stretch>
        </p:blipFill>
        <p:spPr>
          <a:xfrm>
            <a:off x="1115616" y="1412776"/>
            <a:ext cx="3168352" cy="3181340"/>
          </a:xfrm>
          <a:prstGeom prst="rect">
            <a:avLst/>
          </a:prstGeom>
        </p:spPr>
      </p:pic>
      <p:pic>
        <p:nvPicPr>
          <p:cNvPr id="5" name="Picture 4"/>
          <p:cNvPicPr/>
          <p:nvPr/>
        </p:nvPicPr>
        <p:blipFill>
          <a:blip r:embed="rId3"/>
          <a:stretch>
            <a:fillRect/>
          </a:stretch>
        </p:blipFill>
        <p:spPr>
          <a:xfrm>
            <a:off x="5220072" y="1772816"/>
            <a:ext cx="2819400" cy="2331720"/>
          </a:xfrm>
          <a:prstGeom prst="rect">
            <a:avLst/>
          </a:prstGeom>
        </p:spPr>
      </p:pic>
    </p:spTree>
    <p:extLst>
      <p:ext uri="{BB962C8B-B14F-4D97-AF65-F5344CB8AC3E}">
        <p14:creationId xmlns:p14="http://schemas.microsoft.com/office/powerpoint/2010/main" val="123870547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560" y="1340768"/>
            <a:ext cx="6192688" cy="49413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2781889" y="0"/>
            <a:ext cx="3143809" cy="923330"/>
          </a:xfrm>
          <a:prstGeom prst="rect">
            <a:avLst/>
          </a:prstGeom>
          <a:noFill/>
        </p:spPr>
        <p:txBody>
          <a:bodyPr wrap="none" lIns="91440" tIns="45720" rIns="91440" bIns="4572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en-US" sz="5400" b="1" spc="50" dirty="0" err="1">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WiFi</a:t>
            </a:r>
            <a:r>
              <a:rPr lang="en-US" sz="5400"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 Code</a:t>
            </a:r>
            <a:endParaRPr lang="en-US" sz="5400" b="1" cap="none"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endParaRPr>
          </a:p>
        </p:txBody>
      </p:sp>
    </p:spTree>
    <p:extLst>
      <p:ext uri="{BB962C8B-B14F-4D97-AF65-F5344CB8AC3E}">
        <p14:creationId xmlns:p14="http://schemas.microsoft.com/office/powerpoint/2010/main" val="44749722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83568" y="692696"/>
            <a:ext cx="5760640" cy="5598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545768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187624" y="980728"/>
            <a:ext cx="6408712" cy="5174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8411545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9" name="Picture 3"/>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043608" y="980728"/>
            <a:ext cx="5593080" cy="48245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1780688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27584" y="980728"/>
            <a:ext cx="3960440" cy="44729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8580443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C86F4BE-0732-4091-80F0-D0B16C482CC4}"/>
              </a:ext>
            </a:extLst>
          </p:cNvPr>
          <p:cNvSpPr>
            <a:spLocks noGrp="1"/>
          </p:cNvSpPr>
          <p:nvPr>
            <p:ph type="title"/>
          </p:nvPr>
        </p:nvSpPr>
        <p:spPr>
          <a:xfrm>
            <a:off x="628650" y="204870"/>
            <a:ext cx="7878536" cy="785731"/>
          </a:xfrm>
        </p:spPr>
        <p:txBody>
          <a:bodyPr>
            <a:normAutofit fontScale="90000"/>
          </a:bodyPr>
          <a:lstStyle/>
          <a:p>
            <a:r>
              <a:rPr lang="en-IN" sz="2400" dirty="0"/>
              <a:t>Complete Coding on ESP32 using Arduino IDE – Turning the Bot at any angle, equation of straight line to drawing graph and drawing circle</a:t>
            </a:r>
          </a:p>
        </p:txBody>
      </p:sp>
      <p:sp>
        <p:nvSpPr>
          <p:cNvPr id="3" name="Content Placeholder 2">
            <a:extLst>
              <a:ext uri="{FF2B5EF4-FFF2-40B4-BE49-F238E27FC236}">
                <a16:creationId xmlns:a16="http://schemas.microsoft.com/office/drawing/2014/main" xmlns="" id="{20152156-62A9-4DF5-95F6-BD54E0636E22}"/>
              </a:ext>
            </a:extLst>
          </p:cNvPr>
          <p:cNvSpPr>
            <a:spLocks noGrp="1"/>
          </p:cNvSpPr>
          <p:nvPr>
            <p:ph idx="1"/>
          </p:nvPr>
        </p:nvSpPr>
        <p:spPr>
          <a:xfrm>
            <a:off x="628650" y="990600"/>
            <a:ext cx="8286750" cy="5867400"/>
          </a:xfrm>
        </p:spPr>
        <p:style>
          <a:lnRef idx="2">
            <a:schemeClr val="accent2"/>
          </a:lnRef>
          <a:fillRef idx="1">
            <a:schemeClr val="lt1"/>
          </a:fillRef>
          <a:effectRef idx="0">
            <a:schemeClr val="accent2"/>
          </a:effectRef>
          <a:fontRef idx="minor">
            <a:schemeClr val="dk1"/>
          </a:fontRef>
        </p:style>
        <p:txBody>
          <a:bodyPr>
            <a:noAutofit/>
          </a:bodyPr>
          <a:lstStyle/>
          <a:p>
            <a:pPr marL="0" indent="0">
              <a:buNone/>
            </a:pPr>
            <a:r>
              <a:rPr lang="en-IN" sz="1400" dirty="0"/>
              <a:t>#include "</a:t>
            </a:r>
            <a:r>
              <a:rPr lang="en-IN" sz="1400" dirty="0" err="1"/>
              <a:t>BluetoothSerial.h</a:t>
            </a:r>
            <a:r>
              <a:rPr lang="en-IN" sz="1400" dirty="0"/>
              <a:t>“</a:t>
            </a:r>
          </a:p>
          <a:p>
            <a:pPr marL="0" indent="0">
              <a:buNone/>
            </a:pPr>
            <a:r>
              <a:rPr lang="en-IN" sz="1400" dirty="0"/>
              <a:t>#include &lt;</a:t>
            </a:r>
            <a:r>
              <a:rPr lang="en-IN" sz="1400" dirty="0" err="1"/>
              <a:t>AccelStepper.h</a:t>
            </a:r>
            <a:r>
              <a:rPr lang="en-IN" sz="1400" dirty="0"/>
              <a:t>&gt;</a:t>
            </a:r>
          </a:p>
          <a:p>
            <a:pPr marL="0" indent="0">
              <a:buNone/>
            </a:pPr>
            <a:r>
              <a:rPr lang="en-IN" sz="1400" dirty="0"/>
              <a:t>#include &lt;</a:t>
            </a:r>
            <a:r>
              <a:rPr lang="en-IN" sz="1400" dirty="0" err="1"/>
              <a:t>MultiStepper.h</a:t>
            </a:r>
            <a:r>
              <a:rPr lang="en-IN" sz="1400" dirty="0"/>
              <a:t>&gt;</a:t>
            </a:r>
          </a:p>
          <a:p>
            <a:pPr marL="0" indent="0">
              <a:buNone/>
            </a:pPr>
            <a:r>
              <a:rPr lang="en-IN" sz="1400" dirty="0"/>
              <a:t>#include &lt;</a:t>
            </a:r>
            <a:r>
              <a:rPr lang="en-IN" sz="1400" dirty="0" err="1"/>
              <a:t>Servo.h</a:t>
            </a:r>
            <a:r>
              <a:rPr lang="en-IN" sz="1400" dirty="0"/>
              <a:t>&gt;</a:t>
            </a:r>
          </a:p>
          <a:p>
            <a:pPr marL="0" indent="0">
              <a:buNone/>
            </a:pPr>
            <a:r>
              <a:rPr lang="en-IN" sz="1400" dirty="0"/>
              <a:t>#include "</a:t>
            </a:r>
            <a:r>
              <a:rPr lang="en-IN" sz="1400" dirty="0" err="1"/>
              <a:t>math.h</a:t>
            </a:r>
            <a:r>
              <a:rPr lang="en-IN" sz="1400" dirty="0"/>
              <a:t>“</a:t>
            </a:r>
          </a:p>
          <a:p>
            <a:pPr marL="0" indent="0">
              <a:buNone/>
            </a:pPr>
            <a:r>
              <a:rPr lang="en-IN" sz="1400" dirty="0"/>
              <a:t>// Check if Bluetooth configs are enabled</a:t>
            </a:r>
          </a:p>
          <a:p>
            <a:pPr marL="0" indent="0">
              <a:buNone/>
            </a:pPr>
            <a:r>
              <a:rPr lang="en-IN" sz="1400" dirty="0"/>
              <a:t>#if !defined(CONFIG_BT_ENABLED) || !defined(CONFIG_BLUEDROID_ENABLED)#error Bluetooth is not enabled! Please run `make </a:t>
            </a:r>
            <a:r>
              <a:rPr lang="en-IN" sz="1400" dirty="0" err="1"/>
              <a:t>menuconfig</a:t>
            </a:r>
            <a:r>
              <a:rPr lang="en-IN" sz="1400" dirty="0"/>
              <a:t>` to and enable </a:t>
            </a:r>
            <a:r>
              <a:rPr lang="en-IN" sz="1400" dirty="0" err="1"/>
              <a:t>it#endif</a:t>
            </a:r>
            <a:endParaRPr lang="en-IN" sz="1400" dirty="0"/>
          </a:p>
          <a:p>
            <a:pPr marL="0" indent="0">
              <a:buNone/>
            </a:pPr>
            <a:r>
              <a:rPr lang="en-IN" sz="1400" dirty="0">
                <a:solidFill>
                  <a:srgbClr val="00B0F0"/>
                </a:solidFill>
              </a:rPr>
              <a:t>String</a:t>
            </a:r>
            <a:r>
              <a:rPr lang="en-IN" sz="1400" dirty="0"/>
              <a:t> message;</a:t>
            </a:r>
          </a:p>
          <a:p>
            <a:pPr marL="0" indent="0">
              <a:buNone/>
            </a:pPr>
            <a:r>
              <a:rPr lang="en-IN" sz="1400" dirty="0">
                <a:solidFill>
                  <a:srgbClr val="00B0F0"/>
                </a:solidFill>
              </a:rPr>
              <a:t>int</a:t>
            </a:r>
            <a:r>
              <a:rPr lang="en-IN" sz="1400" dirty="0"/>
              <a:t> </a:t>
            </a:r>
            <a:r>
              <a:rPr lang="en-IN" sz="1400" dirty="0" err="1"/>
              <a:t>servoPin</a:t>
            </a:r>
            <a:r>
              <a:rPr lang="en-IN" sz="1400" dirty="0"/>
              <a:t> = 15; </a:t>
            </a:r>
            <a:r>
              <a:rPr lang="pt-BR" sz="1400" dirty="0">
                <a:solidFill>
                  <a:srgbClr val="00B0F0"/>
                </a:solidFill>
              </a:rPr>
              <a:t>int</a:t>
            </a:r>
            <a:r>
              <a:rPr lang="pt-BR" sz="1400" dirty="0"/>
              <a:t> f=1,b=1,r=1,l=1,ln=1,c=1;</a:t>
            </a:r>
            <a:endParaRPr lang="en-IN" sz="1400" dirty="0"/>
          </a:p>
          <a:p>
            <a:pPr marL="0" indent="0">
              <a:buNone/>
            </a:pPr>
            <a:r>
              <a:rPr lang="en-IN" sz="1400" dirty="0" err="1"/>
              <a:t>AccelStepper</a:t>
            </a:r>
            <a:r>
              <a:rPr lang="en-IN" sz="1400" dirty="0"/>
              <a:t> </a:t>
            </a:r>
            <a:r>
              <a:rPr lang="en-IN" sz="1400" dirty="0" err="1"/>
              <a:t>motorL</a:t>
            </a:r>
            <a:r>
              <a:rPr lang="en-IN" sz="1400" dirty="0"/>
              <a:t>(1, </a:t>
            </a:r>
            <a:r>
              <a:rPr lang="en-IN" sz="1400" dirty="0" err="1"/>
              <a:t>steppin_L</a:t>
            </a:r>
            <a:r>
              <a:rPr lang="en-IN" sz="1400" dirty="0"/>
              <a:t>, </a:t>
            </a:r>
            <a:r>
              <a:rPr lang="en-IN" sz="1400" dirty="0" err="1"/>
              <a:t>dirpin_L</a:t>
            </a:r>
            <a:r>
              <a:rPr lang="en-IN" sz="1400" dirty="0"/>
              <a:t>);</a:t>
            </a:r>
            <a:r>
              <a:rPr lang="en-IN" sz="1400" dirty="0" err="1"/>
              <a:t>AccelStepper</a:t>
            </a:r>
            <a:r>
              <a:rPr lang="en-IN" sz="1400" dirty="0"/>
              <a:t> </a:t>
            </a:r>
            <a:r>
              <a:rPr lang="en-IN" sz="1400" dirty="0" err="1"/>
              <a:t>motorR</a:t>
            </a:r>
            <a:r>
              <a:rPr lang="en-IN" sz="1400" dirty="0"/>
              <a:t>(1, </a:t>
            </a:r>
            <a:r>
              <a:rPr lang="en-IN" sz="1400" dirty="0" err="1"/>
              <a:t>steppin_R</a:t>
            </a:r>
            <a:r>
              <a:rPr lang="en-IN" sz="1400" dirty="0"/>
              <a:t>, </a:t>
            </a:r>
            <a:r>
              <a:rPr lang="en-IN" sz="1400" dirty="0" err="1"/>
              <a:t>dirpin_R</a:t>
            </a:r>
            <a:r>
              <a:rPr lang="en-IN" sz="1400" dirty="0"/>
              <a:t>; </a:t>
            </a:r>
            <a:r>
              <a:rPr lang="en-IN" sz="1400" dirty="0" err="1"/>
              <a:t>Multisteppers</a:t>
            </a:r>
            <a:r>
              <a:rPr lang="en-IN" sz="1400" dirty="0"/>
              <a:t> steppers;</a:t>
            </a:r>
          </a:p>
          <a:p>
            <a:pPr marL="0" indent="0">
              <a:buNone/>
            </a:pPr>
            <a:r>
              <a:rPr lang="en-IN" sz="1400" dirty="0"/>
              <a:t> </a:t>
            </a:r>
            <a:r>
              <a:rPr lang="en-IN" sz="1400" dirty="0">
                <a:solidFill>
                  <a:srgbClr val="FF0000"/>
                </a:solidFill>
              </a:rPr>
              <a:t>Servo</a:t>
            </a:r>
            <a:r>
              <a:rPr lang="en-IN" sz="1400" dirty="0"/>
              <a:t> </a:t>
            </a:r>
            <a:r>
              <a:rPr lang="en-IN" sz="1400" dirty="0" err="1"/>
              <a:t>servo</a:t>
            </a:r>
            <a:r>
              <a:rPr lang="en-IN" sz="1400" dirty="0"/>
              <a:t>; </a:t>
            </a:r>
            <a:r>
              <a:rPr lang="en-IN" sz="1400" dirty="0" err="1">
                <a:solidFill>
                  <a:srgbClr val="FF0000"/>
                </a:solidFill>
              </a:rPr>
              <a:t>BluetoothSerial</a:t>
            </a:r>
            <a:r>
              <a:rPr lang="en-IN" sz="1400" dirty="0"/>
              <a:t> </a:t>
            </a:r>
            <a:r>
              <a:rPr lang="en-IN" sz="1400" dirty="0" err="1"/>
              <a:t>SerialBT</a:t>
            </a:r>
            <a:r>
              <a:rPr lang="en-IN" sz="1400" dirty="0"/>
              <a:t>;                                            	//Servo object, and Bluetooth object</a:t>
            </a:r>
          </a:p>
          <a:p>
            <a:pPr marL="0" indent="0">
              <a:buNone/>
            </a:pPr>
            <a:r>
              <a:rPr lang="en-IN" sz="1400" dirty="0">
                <a:solidFill>
                  <a:srgbClr val="00B0F0"/>
                </a:solidFill>
              </a:rPr>
              <a:t>int</a:t>
            </a:r>
            <a:r>
              <a:rPr lang="en-IN" sz="1400" dirty="0"/>
              <a:t> </a:t>
            </a:r>
            <a:r>
              <a:rPr lang="en-IN" sz="1400" dirty="0" err="1"/>
              <a:t>steppin_L</a:t>
            </a:r>
            <a:r>
              <a:rPr lang="en-IN" sz="1400" dirty="0"/>
              <a:t> = 13;</a:t>
            </a:r>
          </a:p>
          <a:p>
            <a:pPr marL="0" indent="0">
              <a:buNone/>
            </a:pPr>
            <a:r>
              <a:rPr lang="en-IN" sz="1400" dirty="0">
                <a:solidFill>
                  <a:srgbClr val="00B0F0"/>
                </a:solidFill>
              </a:rPr>
              <a:t>int</a:t>
            </a:r>
            <a:r>
              <a:rPr lang="en-IN" sz="1400" dirty="0"/>
              <a:t> </a:t>
            </a:r>
            <a:r>
              <a:rPr lang="en-IN" sz="1400" dirty="0" err="1"/>
              <a:t>dirpin_L</a:t>
            </a:r>
            <a:r>
              <a:rPr lang="en-IN" sz="1400" dirty="0"/>
              <a:t> = 12;</a:t>
            </a:r>
          </a:p>
          <a:p>
            <a:pPr marL="0" indent="0">
              <a:buNone/>
            </a:pPr>
            <a:r>
              <a:rPr lang="en-IN" sz="1400" dirty="0">
                <a:solidFill>
                  <a:srgbClr val="00B0F0"/>
                </a:solidFill>
              </a:rPr>
              <a:t>int</a:t>
            </a:r>
            <a:r>
              <a:rPr lang="en-IN" sz="1400" dirty="0"/>
              <a:t> </a:t>
            </a:r>
            <a:r>
              <a:rPr lang="en-IN" sz="1400" dirty="0" err="1"/>
              <a:t>steppin_R</a:t>
            </a:r>
            <a:r>
              <a:rPr lang="en-IN" sz="1400" dirty="0"/>
              <a:t> = 14;</a:t>
            </a:r>
          </a:p>
          <a:p>
            <a:pPr marL="0" indent="0">
              <a:buNone/>
            </a:pPr>
            <a:r>
              <a:rPr lang="en-IN" sz="1400" dirty="0">
                <a:solidFill>
                  <a:srgbClr val="00B0F0"/>
                </a:solidFill>
              </a:rPr>
              <a:t>int</a:t>
            </a:r>
            <a:r>
              <a:rPr lang="en-IN" sz="1400" dirty="0"/>
              <a:t> </a:t>
            </a:r>
            <a:r>
              <a:rPr lang="en-IN" sz="1400" dirty="0" err="1"/>
              <a:t>dirpin_R</a:t>
            </a:r>
            <a:r>
              <a:rPr lang="en-IN" sz="1400" dirty="0"/>
              <a:t> = 27;</a:t>
            </a:r>
          </a:p>
          <a:p>
            <a:pPr marL="0" indent="0">
              <a:buNone/>
            </a:pPr>
            <a:r>
              <a:rPr lang="en-IN" sz="1400" dirty="0">
                <a:solidFill>
                  <a:srgbClr val="00B0F0"/>
                </a:solidFill>
              </a:rPr>
              <a:t>int</a:t>
            </a:r>
            <a:r>
              <a:rPr lang="en-IN" sz="1400" dirty="0"/>
              <a:t> </a:t>
            </a:r>
            <a:r>
              <a:rPr lang="en-IN" sz="1400" dirty="0" err="1"/>
              <a:t>steps_rev</a:t>
            </a:r>
            <a:r>
              <a:rPr lang="en-IN" sz="1400" dirty="0"/>
              <a:t> = 2048;</a:t>
            </a:r>
          </a:p>
          <a:p>
            <a:pPr marL="0" indent="0">
              <a:buNone/>
            </a:pPr>
            <a:r>
              <a:rPr lang="en-IN" sz="1400" dirty="0">
                <a:solidFill>
                  <a:srgbClr val="00B0F0"/>
                </a:solidFill>
              </a:rPr>
              <a:t>int</a:t>
            </a:r>
            <a:r>
              <a:rPr lang="en-IN" sz="1400" dirty="0"/>
              <a:t> </a:t>
            </a:r>
            <a:r>
              <a:rPr lang="en-IN" sz="1400" dirty="0" err="1"/>
              <a:t>dist</a:t>
            </a:r>
            <a:r>
              <a:rPr lang="en-IN" sz="1400" dirty="0"/>
              <a:t> = 13;                                                            //Distance between 2 wheels of </a:t>
            </a:r>
            <a:r>
              <a:rPr lang="en-IN" sz="1400" dirty="0" err="1"/>
              <a:t>turtlebot</a:t>
            </a:r>
            <a:endParaRPr lang="en-IN" sz="1400" dirty="0"/>
          </a:p>
          <a:p>
            <a:pPr marL="0" indent="0">
              <a:buNone/>
            </a:pPr>
            <a:r>
              <a:rPr lang="en-IN" sz="1400" dirty="0">
                <a:solidFill>
                  <a:srgbClr val="00B0F0"/>
                </a:solidFill>
              </a:rPr>
              <a:t>float</a:t>
            </a:r>
            <a:r>
              <a:rPr lang="en-IN" sz="1400" dirty="0"/>
              <a:t> </a:t>
            </a:r>
            <a:r>
              <a:rPr lang="en-IN" sz="1400" dirty="0" err="1"/>
              <a:t>wheel_dia</a:t>
            </a:r>
            <a:r>
              <a:rPr lang="en-IN" sz="1400" dirty="0"/>
              <a:t>=2.8;</a:t>
            </a:r>
          </a:p>
          <a:p>
            <a:pPr marL="0" indent="0">
              <a:buNone/>
            </a:pPr>
            <a:endParaRPr lang="en-IN" sz="1400" dirty="0"/>
          </a:p>
        </p:txBody>
      </p:sp>
    </p:spTree>
    <p:extLst>
      <p:ext uri="{BB962C8B-B14F-4D97-AF65-F5344CB8AC3E}">
        <p14:creationId xmlns:p14="http://schemas.microsoft.com/office/powerpoint/2010/main" val="68409875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8C7876DE-E56E-4E77-BF68-48F8FBD347B6}"/>
              </a:ext>
            </a:extLst>
          </p:cNvPr>
          <p:cNvSpPr>
            <a:spLocks noGrp="1"/>
          </p:cNvSpPr>
          <p:nvPr>
            <p:ph idx="1"/>
          </p:nvPr>
        </p:nvSpPr>
        <p:spPr>
          <a:xfrm>
            <a:off x="574741" y="1"/>
            <a:ext cx="5260746" cy="2422687"/>
          </a:xfrm>
        </p:spPr>
        <p:style>
          <a:lnRef idx="2">
            <a:schemeClr val="accent2"/>
          </a:lnRef>
          <a:fillRef idx="1">
            <a:schemeClr val="lt1"/>
          </a:fillRef>
          <a:effectRef idx="0">
            <a:schemeClr val="accent2"/>
          </a:effectRef>
          <a:fontRef idx="minor">
            <a:schemeClr val="dk1"/>
          </a:fontRef>
        </p:style>
        <p:txBody>
          <a:bodyPr>
            <a:normAutofit fontScale="55000" lnSpcReduction="20000"/>
          </a:bodyPr>
          <a:lstStyle/>
          <a:p>
            <a:pPr marL="0" indent="0">
              <a:buNone/>
            </a:pPr>
            <a:r>
              <a:rPr lang="en-IN" dirty="0">
                <a:solidFill>
                  <a:srgbClr val="00B0F0"/>
                </a:solidFill>
              </a:rPr>
              <a:t>void</a:t>
            </a:r>
            <a:r>
              <a:rPr lang="en-IN" dirty="0"/>
              <a:t> setup() {  </a:t>
            </a:r>
          </a:p>
          <a:p>
            <a:pPr marL="0" indent="0">
              <a:buNone/>
            </a:pPr>
            <a:r>
              <a:rPr lang="en-IN" dirty="0"/>
              <a:t>  </a:t>
            </a:r>
            <a:r>
              <a:rPr lang="en-IN" dirty="0" err="1"/>
              <a:t>servo.</a:t>
            </a:r>
            <a:r>
              <a:rPr lang="en-IN" dirty="0" err="1">
                <a:solidFill>
                  <a:srgbClr val="FF0000"/>
                </a:solidFill>
              </a:rPr>
              <a:t>attach</a:t>
            </a:r>
            <a:r>
              <a:rPr lang="en-IN" dirty="0"/>
              <a:t>(</a:t>
            </a:r>
            <a:r>
              <a:rPr lang="en-IN" dirty="0" err="1"/>
              <a:t>servoPin</a:t>
            </a:r>
            <a:r>
              <a:rPr lang="en-IN" dirty="0"/>
              <a:t>);</a:t>
            </a:r>
          </a:p>
          <a:p>
            <a:pPr marL="0" indent="0">
              <a:buNone/>
            </a:pPr>
            <a:r>
              <a:rPr lang="en-IN" dirty="0"/>
              <a:t>  </a:t>
            </a:r>
            <a:r>
              <a:rPr lang="en-IN" dirty="0" err="1">
                <a:solidFill>
                  <a:srgbClr val="FF0000"/>
                </a:solidFill>
              </a:rPr>
              <a:t>pinMode</a:t>
            </a:r>
            <a:r>
              <a:rPr lang="en-IN" dirty="0"/>
              <a:t>(</a:t>
            </a:r>
            <a:r>
              <a:rPr lang="en-IN" dirty="0" err="1"/>
              <a:t>steppin_L</a:t>
            </a:r>
            <a:r>
              <a:rPr lang="en-IN" dirty="0"/>
              <a:t>, OUTPUT);</a:t>
            </a:r>
          </a:p>
          <a:p>
            <a:pPr marL="0" indent="0">
              <a:buNone/>
            </a:pPr>
            <a:r>
              <a:rPr lang="en-IN" dirty="0"/>
              <a:t>  </a:t>
            </a:r>
            <a:r>
              <a:rPr lang="en-IN" dirty="0" err="1">
                <a:solidFill>
                  <a:srgbClr val="FF0000"/>
                </a:solidFill>
              </a:rPr>
              <a:t>pinMode</a:t>
            </a:r>
            <a:r>
              <a:rPr lang="en-IN" dirty="0"/>
              <a:t>(</a:t>
            </a:r>
            <a:r>
              <a:rPr lang="en-IN" dirty="0" err="1"/>
              <a:t>dirpin_L</a:t>
            </a:r>
            <a:r>
              <a:rPr lang="en-IN" dirty="0"/>
              <a:t>, OUTPUT);</a:t>
            </a:r>
          </a:p>
          <a:p>
            <a:pPr marL="0" indent="0">
              <a:buNone/>
            </a:pPr>
            <a:r>
              <a:rPr lang="en-IN" dirty="0"/>
              <a:t>  </a:t>
            </a:r>
            <a:r>
              <a:rPr lang="en-IN" dirty="0" err="1">
                <a:solidFill>
                  <a:srgbClr val="FF0000"/>
                </a:solidFill>
              </a:rPr>
              <a:t>pinMode</a:t>
            </a:r>
            <a:r>
              <a:rPr lang="en-IN" dirty="0"/>
              <a:t>(</a:t>
            </a:r>
            <a:r>
              <a:rPr lang="en-IN" dirty="0" err="1"/>
              <a:t>steppin_R</a:t>
            </a:r>
            <a:r>
              <a:rPr lang="en-IN" dirty="0"/>
              <a:t>, OUTPUT);</a:t>
            </a:r>
          </a:p>
          <a:p>
            <a:pPr marL="0" indent="0">
              <a:buNone/>
            </a:pPr>
            <a:r>
              <a:rPr lang="en-IN" dirty="0"/>
              <a:t>  </a:t>
            </a:r>
            <a:r>
              <a:rPr lang="en-IN" dirty="0" err="1">
                <a:solidFill>
                  <a:srgbClr val="FF0000"/>
                </a:solidFill>
              </a:rPr>
              <a:t>pinMode</a:t>
            </a:r>
            <a:r>
              <a:rPr lang="en-IN" dirty="0"/>
              <a:t>(</a:t>
            </a:r>
            <a:r>
              <a:rPr lang="en-IN" dirty="0" err="1"/>
              <a:t>dirpin_R</a:t>
            </a:r>
            <a:r>
              <a:rPr lang="en-IN" dirty="0"/>
              <a:t>, OUTPUT);</a:t>
            </a:r>
          </a:p>
          <a:p>
            <a:pPr marL="0" indent="0">
              <a:buNone/>
            </a:pPr>
            <a:r>
              <a:rPr lang="en-IN" dirty="0"/>
              <a:t>  </a:t>
            </a:r>
            <a:r>
              <a:rPr lang="en-IN" dirty="0" err="1">
                <a:solidFill>
                  <a:srgbClr val="FF0000"/>
                </a:solidFill>
              </a:rPr>
              <a:t>Serial.begin</a:t>
            </a:r>
            <a:r>
              <a:rPr lang="en-IN" dirty="0"/>
              <a:t>(115200);</a:t>
            </a:r>
          </a:p>
          <a:p>
            <a:pPr marL="0" indent="0">
              <a:buNone/>
            </a:pPr>
            <a:r>
              <a:rPr lang="en-IN" dirty="0"/>
              <a:t>  </a:t>
            </a:r>
            <a:r>
              <a:rPr lang="en-IN" dirty="0" err="1">
                <a:solidFill>
                  <a:srgbClr val="FF0000"/>
                </a:solidFill>
              </a:rPr>
              <a:t>SerialBT.begin</a:t>
            </a:r>
            <a:r>
              <a:rPr lang="en-IN" dirty="0"/>
              <a:t>("ESP32");		</a:t>
            </a:r>
            <a:r>
              <a:rPr lang="en-IN" dirty="0">
                <a:solidFill>
                  <a:schemeClr val="bg2">
                    <a:lumMod val="75000"/>
                  </a:schemeClr>
                </a:solidFill>
              </a:rPr>
              <a:t>// Bluetooth device name</a:t>
            </a:r>
          </a:p>
          <a:p>
            <a:pPr marL="0" indent="0">
              <a:buNone/>
            </a:pPr>
            <a:r>
              <a:rPr lang="en-IN" dirty="0"/>
              <a:t>  </a:t>
            </a:r>
            <a:r>
              <a:rPr lang="en-IN" dirty="0" err="1">
                <a:solidFill>
                  <a:srgbClr val="FF0000"/>
                </a:solidFill>
              </a:rPr>
              <a:t>Serial.println</a:t>
            </a:r>
            <a:r>
              <a:rPr lang="en-IN" dirty="0"/>
              <a:t>("The device started, now you can pair it with </a:t>
            </a:r>
            <a:r>
              <a:rPr lang="en-IN" dirty="0" err="1"/>
              <a:t>bluetooth</a:t>
            </a:r>
            <a:r>
              <a:rPr lang="en-IN" dirty="0"/>
              <a:t>!");}</a:t>
            </a:r>
          </a:p>
        </p:txBody>
      </p:sp>
      <p:sp>
        <p:nvSpPr>
          <p:cNvPr id="4" name="TextBox 3">
            <a:extLst>
              <a:ext uri="{FF2B5EF4-FFF2-40B4-BE49-F238E27FC236}">
                <a16:creationId xmlns:a16="http://schemas.microsoft.com/office/drawing/2014/main" xmlns="" id="{0CC788AA-6291-4E35-A914-82E03EE01A19}"/>
              </a:ext>
            </a:extLst>
          </p:cNvPr>
          <p:cNvSpPr txBox="1"/>
          <p:nvPr/>
        </p:nvSpPr>
        <p:spPr>
          <a:xfrm>
            <a:off x="3878036" y="3876780"/>
            <a:ext cx="6199513" cy="3046988"/>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IN" sz="1600" dirty="0">
                <a:solidFill>
                  <a:srgbClr val="00B0F0"/>
                </a:solidFill>
              </a:rPr>
              <a:t>String</a:t>
            </a:r>
            <a:r>
              <a:rPr lang="en-IN" sz="1600" dirty="0"/>
              <a:t> </a:t>
            </a:r>
            <a:r>
              <a:rPr lang="en-IN" sz="1600" dirty="0" err="1"/>
              <a:t>first_message</a:t>
            </a:r>
            <a:r>
              <a:rPr lang="en-IN" sz="1600" dirty="0"/>
              <a:t>=</a:t>
            </a:r>
            <a:r>
              <a:rPr lang="en-IN" sz="1600" dirty="0" err="1"/>
              <a:t>message.substring</a:t>
            </a:r>
            <a:r>
              <a:rPr lang="en-IN" sz="1600" dirty="0"/>
              <a:t>(0,2);</a:t>
            </a:r>
          </a:p>
          <a:p>
            <a:r>
              <a:rPr lang="en-IN" sz="1600" dirty="0"/>
              <a:t>  </a:t>
            </a:r>
            <a:r>
              <a:rPr lang="en-IN" sz="1600" dirty="0">
                <a:solidFill>
                  <a:srgbClr val="00B0F0"/>
                </a:solidFill>
              </a:rPr>
              <a:t>String</a:t>
            </a:r>
            <a:r>
              <a:rPr lang="en-IN" sz="1600" dirty="0"/>
              <a:t> </a:t>
            </a:r>
            <a:r>
              <a:rPr lang="en-IN" sz="1600" dirty="0" err="1"/>
              <a:t>second_message</a:t>
            </a:r>
            <a:r>
              <a:rPr lang="en-IN" sz="1600" dirty="0"/>
              <a:t>=</a:t>
            </a:r>
            <a:r>
              <a:rPr lang="en-IN" sz="1600" dirty="0" err="1"/>
              <a:t>message.substring</a:t>
            </a:r>
            <a:r>
              <a:rPr lang="en-IN" sz="1600" dirty="0"/>
              <a:t>(3);</a:t>
            </a:r>
          </a:p>
          <a:p>
            <a:r>
              <a:rPr lang="en-IN" sz="1600" dirty="0"/>
              <a:t>  </a:t>
            </a:r>
            <a:r>
              <a:rPr lang="en-IN" sz="1600" dirty="0">
                <a:solidFill>
                  <a:srgbClr val="00B0F0"/>
                </a:solidFill>
              </a:rPr>
              <a:t>int</a:t>
            </a:r>
            <a:r>
              <a:rPr lang="en-IN" sz="1600" dirty="0"/>
              <a:t> </a:t>
            </a:r>
            <a:r>
              <a:rPr lang="en-IN" sz="1600" dirty="0" err="1"/>
              <a:t>index_of_space</a:t>
            </a:r>
            <a:r>
              <a:rPr lang="en-IN" sz="1600" dirty="0"/>
              <a:t> = </a:t>
            </a:r>
            <a:r>
              <a:rPr lang="en-IN" sz="1600" dirty="0" err="1"/>
              <a:t>second_message.indexof</a:t>
            </a:r>
            <a:r>
              <a:rPr lang="en-IN" sz="1600" dirty="0"/>
              <a:t>(" ");</a:t>
            </a:r>
          </a:p>
          <a:p>
            <a:r>
              <a:rPr lang="en-IN" sz="1600" dirty="0"/>
              <a:t>  if(</a:t>
            </a:r>
            <a:r>
              <a:rPr lang="en-IN" sz="1600" dirty="0" err="1"/>
              <a:t>index_of_space</a:t>
            </a:r>
            <a:r>
              <a:rPr lang="en-IN" sz="1600" dirty="0"/>
              <a:t> == -1){</a:t>
            </a:r>
          </a:p>
          <a:p>
            <a:r>
              <a:rPr lang="en-IN" sz="1600" dirty="0"/>
              <a:t>    </a:t>
            </a:r>
            <a:r>
              <a:rPr lang="en-IN" sz="1600" dirty="0">
                <a:solidFill>
                  <a:srgbClr val="00B0F0"/>
                </a:solidFill>
              </a:rPr>
              <a:t>double </a:t>
            </a:r>
            <a:r>
              <a:rPr lang="en-IN" sz="1600" dirty="0"/>
              <a:t>x = </a:t>
            </a:r>
            <a:r>
              <a:rPr lang="en-IN" sz="1600" dirty="0" err="1"/>
              <a:t>second_message.toDouble</a:t>
            </a:r>
            <a:r>
              <a:rPr lang="en-IN" sz="1600" dirty="0"/>
              <a:t>();        </a:t>
            </a:r>
            <a:r>
              <a:rPr lang="en-IN" sz="1600" dirty="0">
                <a:solidFill>
                  <a:schemeClr val="bg2">
                    <a:lumMod val="75000"/>
                  </a:schemeClr>
                </a:solidFill>
              </a:rPr>
              <a:t>// x is degrees</a:t>
            </a:r>
          </a:p>
          <a:p>
            <a:r>
              <a:rPr lang="en-IN" sz="1600" dirty="0"/>
              <a:t>  } else{                                                                                                                            </a:t>
            </a:r>
            <a:endParaRPr lang="en-IN" sz="1600" dirty="0">
              <a:solidFill>
                <a:schemeClr val="bg2">
                  <a:lumMod val="75000"/>
                </a:schemeClr>
              </a:solidFill>
            </a:endParaRPr>
          </a:p>
          <a:p>
            <a:r>
              <a:rPr lang="en-IN" sz="1600" dirty="0"/>
              <a:t>    </a:t>
            </a:r>
            <a:r>
              <a:rPr lang="en-IN" sz="1600" dirty="0">
                <a:solidFill>
                  <a:srgbClr val="00B0F0"/>
                </a:solidFill>
              </a:rPr>
              <a:t>String</a:t>
            </a:r>
            <a:r>
              <a:rPr lang="en-IN" sz="1600" dirty="0"/>
              <a:t> </a:t>
            </a:r>
            <a:r>
              <a:rPr lang="en-IN" sz="1600" dirty="0" err="1"/>
              <a:t>third_message</a:t>
            </a:r>
            <a:r>
              <a:rPr lang="en-IN" sz="1600" dirty="0"/>
              <a:t> = </a:t>
            </a:r>
            <a:r>
              <a:rPr lang="en-IN" sz="1600" dirty="0" err="1"/>
              <a:t>second_message.substring</a:t>
            </a:r>
            <a:r>
              <a:rPr lang="en-IN" sz="1600" dirty="0"/>
              <a:t>(0,index_of_space);    </a:t>
            </a:r>
            <a:r>
              <a:rPr lang="en-IN" sz="1600" dirty="0">
                <a:solidFill>
                  <a:schemeClr val="bg2">
                    <a:lumMod val="75000"/>
                  </a:schemeClr>
                </a:solidFill>
              </a:rPr>
              <a:t>//slope</a:t>
            </a:r>
          </a:p>
          <a:p>
            <a:r>
              <a:rPr lang="en-IN" sz="1600" dirty="0"/>
              <a:t>    </a:t>
            </a:r>
            <a:r>
              <a:rPr lang="en-IN" sz="1600" dirty="0">
                <a:solidFill>
                  <a:srgbClr val="00B0F0"/>
                </a:solidFill>
              </a:rPr>
              <a:t>String</a:t>
            </a:r>
            <a:r>
              <a:rPr lang="en-IN" sz="1600" dirty="0"/>
              <a:t> </a:t>
            </a:r>
            <a:r>
              <a:rPr lang="en-IN" sz="1600" dirty="0" err="1"/>
              <a:t>fourth_message</a:t>
            </a:r>
            <a:r>
              <a:rPr lang="en-IN" sz="1600" dirty="0"/>
              <a:t> = </a:t>
            </a:r>
            <a:r>
              <a:rPr lang="en-IN" sz="1600" dirty="0" err="1"/>
              <a:t>second_message.substring</a:t>
            </a:r>
            <a:r>
              <a:rPr lang="en-IN" sz="1600" dirty="0"/>
              <a:t>(index_of_space+1);   </a:t>
            </a:r>
            <a:r>
              <a:rPr lang="en-IN" sz="1600" dirty="0">
                <a:solidFill>
                  <a:schemeClr val="bg2">
                    <a:lumMod val="75000"/>
                  </a:schemeClr>
                </a:solidFill>
              </a:rPr>
              <a:t>//inter.</a:t>
            </a:r>
          </a:p>
          <a:p>
            <a:r>
              <a:rPr lang="en-IN" sz="1600" dirty="0"/>
              <a:t>    </a:t>
            </a:r>
            <a:r>
              <a:rPr lang="en-IN" sz="1600" dirty="0">
                <a:solidFill>
                  <a:srgbClr val="00B0F0"/>
                </a:solidFill>
              </a:rPr>
              <a:t>double</a:t>
            </a:r>
            <a:r>
              <a:rPr lang="en-IN" sz="1600" dirty="0"/>
              <a:t> m = </a:t>
            </a:r>
            <a:r>
              <a:rPr lang="en-IN" sz="1600" dirty="0" err="1"/>
              <a:t>third_message.toDouble</a:t>
            </a:r>
            <a:r>
              <a:rPr lang="en-IN" sz="1600" dirty="0"/>
              <a:t>();           </a:t>
            </a:r>
            <a:r>
              <a:rPr lang="en-IN" sz="1600" dirty="0">
                <a:solidFill>
                  <a:schemeClr val="bg2">
                    <a:lumMod val="75000"/>
                  </a:schemeClr>
                </a:solidFill>
              </a:rPr>
              <a:t>// m is slope</a:t>
            </a:r>
          </a:p>
          <a:p>
            <a:r>
              <a:rPr lang="en-IN" sz="1600" dirty="0"/>
              <a:t>    </a:t>
            </a:r>
            <a:r>
              <a:rPr lang="en-IN" sz="1600" dirty="0">
                <a:solidFill>
                  <a:srgbClr val="00B0F0"/>
                </a:solidFill>
              </a:rPr>
              <a:t>double</a:t>
            </a:r>
            <a:r>
              <a:rPr lang="en-IN" sz="1600" dirty="0"/>
              <a:t> c = </a:t>
            </a:r>
            <a:r>
              <a:rPr lang="en-IN" sz="1600" dirty="0" err="1"/>
              <a:t>fourth_message.toDouble</a:t>
            </a:r>
            <a:r>
              <a:rPr lang="en-IN" sz="1600" dirty="0"/>
              <a:t>();     }   </a:t>
            </a:r>
            <a:r>
              <a:rPr lang="en-IN" sz="1600" dirty="0">
                <a:solidFill>
                  <a:schemeClr val="bg2">
                    <a:lumMod val="75000"/>
                  </a:schemeClr>
                </a:solidFill>
              </a:rPr>
              <a:t>// c is y-intercept  </a:t>
            </a:r>
          </a:p>
        </p:txBody>
      </p:sp>
      <p:pic>
        <p:nvPicPr>
          <p:cNvPr id="6" name="Picture 5">
            <a:extLst>
              <a:ext uri="{FF2B5EF4-FFF2-40B4-BE49-F238E27FC236}">
                <a16:creationId xmlns:a16="http://schemas.microsoft.com/office/drawing/2014/main" xmlns="" id="{22D0D70C-E82B-4F25-A886-034DFFD86F2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38887" y="589175"/>
            <a:ext cx="3056010" cy="2026763"/>
          </a:xfrm>
          <a:prstGeom prst="rect">
            <a:avLst/>
          </a:prstGeom>
          <a:ln>
            <a:noFill/>
          </a:ln>
          <a:effectLst>
            <a:outerShdw blurRad="292100" dist="139700" dir="2700000" algn="tl" rotWithShape="0">
              <a:srgbClr val="333333">
                <a:alpha val="65000"/>
              </a:srgbClr>
            </a:outerShdw>
          </a:effectLst>
        </p:spPr>
      </p:pic>
      <p:sp>
        <p:nvSpPr>
          <p:cNvPr id="2" name="TextBox 1">
            <a:extLst>
              <a:ext uri="{FF2B5EF4-FFF2-40B4-BE49-F238E27FC236}">
                <a16:creationId xmlns:a16="http://schemas.microsoft.com/office/drawing/2014/main" xmlns="" id="{ED0D2645-10A0-4E29-AD26-B6578BCFA254}"/>
              </a:ext>
            </a:extLst>
          </p:cNvPr>
          <p:cNvSpPr txBox="1"/>
          <p:nvPr/>
        </p:nvSpPr>
        <p:spPr>
          <a:xfrm>
            <a:off x="68555" y="2615938"/>
            <a:ext cx="3809481" cy="4031873"/>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IN" sz="1600" dirty="0">
                <a:solidFill>
                  <a:srgbClr val="00B0F0"/>
                </a:solidFill>
              </a:rPr>
              <a:t>void</a:t>
            </a:r>
            <a:r>
              <a:rPr lang="en-IN" sz="1600" dirty="0"/>
              <a:t> loop() {</a:t>
            </a:r>
          </a:p>
          <a:p>
            <a:r>
              <a:rPr lang="en-IN" sz="1600" dirty="0"/>
              <a:t>    </a:t>
            </a:r>
            <a:r>
              <a:rPr lang="en-IN" sz="1600" dirty="0">
                <a:solidFill>
                  <a:schemeClr val="bg2">
                    <a:lumMod val="75000"/>
                  </a:schemeClr>
                </a:solidFill>
              </a:rPr>
              <a:t>// Read received messages</a:t>
            </a:r>
          </a:p>
          <a:p>
            <a:r>
              <a:rPr lang="en-IN" sz="1600" dirty="0"/>
              <a:t>if (</a:t>
            </a:r>
            <a:r>
              <a:rPr lang="en-IN" sz="1600" dirty="0" err="1">
                <a:solidFill>
                  <a:srgbClr val="FF0000"/>
                </a:solidFill>
              </a:rPr>
              <a:t>SerialBT</a:t>
            </a:r>
            <a:r>
              <a:rPr lang="en-IN" sz="1600" dirty="0" err="1"/>
              <a:t>.available</a:t>
            </a:r>
            <a:r>
              <a:rPr lang="en-IN" sz="1600" dirty="0"/>
              <a:t>()){</a:t>
            </a:r>
          </a:p>
          <a:p>
            <a:r>
              <a:rPr lang="en-IN" sz="1600" dirty="0"/>
              <a:t>    </a:t>
            </a:r>
            <a:r>
              <a:rPr lang="en-IN" sz="1600" dirty="0">
                <a:solidFill>
                  <a:srgbClr val="00B0F0"/>
                </a:solidFill>
              </a:rPr>
              <a:t>String</a:t>
            </a:r>
            <a:r>
              <a:rPr lang="en-IN" sz="1600" dirty="0"/>
              <a:t> </a:t>
            </a:r>
            <a:r>
              <a:rPr lang="en-IN" sz="1600" dirty="0" err="1"/>
              <a:t>instr</a:t>
            </a:r>
            <a:r>
              <a:rPr lang="en-IN" sz="1600" dirty="0"/>
              <a:t> = </a:t>
            </a:r>
            <a:r>
              <a:rPr lang="en-IN" sz="1600" dirty="0" err="1">
                <a:solidFill>
                  <a:srgbClr val="FF0000"/>
                </a:solidFill>
              </a:rPr>
              <a:t>SerialBT.readString</a:t>
            </a:r>
            <a:r>
              <a:rPr lang="en-IN" sz="1600" dirty="0"/>
              <a:t>();}</a:t>
            </a:r>
          </a:p>
          <a:p>
            <a:r>
              <a:rPr lang="en-IN" sz="1600" dirty="0"/>
              <a:t>    </a:t>
            </a:r>
            <a:r>
              <a:rPr lang="en-IN" sz="1600" dirty="0">
                <a:solidFill>
                  <a:srgbClr val="00B0F0"/>
                </a:solidFill>
              </a:rPr>
              <a:t>int</a:t>
            </a:r>
            <a:r>
              <a:rPr lang="en-IN" sz="1600" dirty="0"/>
              <a:t> </a:t>
            </a:r>
            <a:r>
              <a:rPr lang="en-IN" sz="1600" dirty="0" err="1"/>
              <a:t>single_instr</a:t>
            </a:r>
            <a:r>
              <a:rPr lang="en-IN" sz="1600" dirty="0"/>
              <a:t>=</a:t>
            </a:r>
            <a:r>
              <a:rPr lang="en-IN" sz="1600" dirty="0" err="1"/>
              <a:t>instr.indexOf</a:t>
            </a:r>
            <a:r>
              <a:rPr lang="en-IN" sz="1600" dirty="0"/>
              <a:t>(',’);</a:t>
            </a:r>
          </a:p>
          <a:p>
            <a:r>
              <a:rPr lang="en-IN" sz="1600" dirty="0"/>
              <a:t>    </a:t>
            </a:r>
            <a:r>
              <a:rPr lang="en-IN" sz="1600" dirty="0">
                <a:solidFill>
                  <a:srgbClr val="00B0F0"/>
                </a:solidFill>
              </a:rPr>
              <a:t>int</a:t>
            </a:r>
            <a:r>
              <a:rPr lang="en-IN" sz="1600" dirty="0"/>
              <a:t> </a:t>
            </a:r>
            <a:r>
              <a:rPr lang="en-IN" sz="1600" dirty="0" err="1"/>
              <a:t>last_instr</a:t>
            </a:r>
            <a:r>
              <a:rPr lang="en-IN" sz="1600" dirty="0"/>
              <a:t>=</a:t>
            </a:r>
            <a:r>
              <a:rPr lang="en-IN" sz="1600" dirty="0" err="1"/>
              <a:t>instr.indexOf</a:t>
            </a:r>
            <a:r>
              <a:rPr lang="en-IN" sz="1600" dirty="0"/>
              <a:t>('\n’);</a:t>
            </a:r>
          </a:p>
          <a:p>
            <a:r>
              <a:rPr lang="en-IN" sz="1600" dirty="0"/>
              <a:t>         if(</a:t>
            </a:r>
            <a:r>
              <a:rPr lang="en-IN" sz="1600" dirty="0" err="1"/>
              <a:t>single_instr</a:t>
            </a:r>
            <a:r>
              <a:rPr lang="en-IN" sz="1600" dirty="0"/>
              <a:t>!=-1 &amp;&amp; (</a:t>
            </a:r>
            <a:r>
              <a:rPr lang="en-IN" sz="1600" dirty="0" err="1"/>
              <a:t>f+b+r+l+ln+c</a:t>
            </a:r>
            <a:r>
              <a:rPr lang="en-IN" sz="1600" dirty="0"/>
              <a:t>)/6==1)    {</a:t>
            </a:r>
          </a:p>
          <a:p>
            <a:r>
              <a:rPr lang="en-IN" sz="1600" dirty="0"/>
              <a:t>            message=</a:t>
            </a:r>
            <a:r>
              <a:rPr lang="en-IN" sz="1600" dirty="0" err="1"/>
              <a:t>instr.substring</a:t>
            </a:r>
            <a:r>
              <a:rPr lang="en-IN" sz="1600" dirty="0"/>
              <a:t>(0,single_instr);</a:t>
            </a:r>
          </a:p>
          <a:p>
            <a:r>
              <a:rPr lang="en-IN" sz="1600" dirty="0"/>
              <a:t>            </a:t>
            </a:r>
            <a:r>
              <a:rPr lang="en-IN" sz="1600" dirty="0" err="1"/>
              <a:t>instr.</a:t>
            </a:r>
            <a:r>
              <a:rPr lang="en-IN" sz="1600" dirty="0" err="1">
                <a:solidFill>
                  <a:srgbClr val="FF0000"/>
                </a:solidFill>
              </a:rPr>
              <a:t>remove</a:t>
            </a:r>
            <a:r>
              <a:rPr lang="en-IN" sz="1600" dirty="0"/>
              <a:t>(0,single_instr+1);      }    </a:t>
            </a:r>
          </a:p>
          <a:p>
            <a:r>
              <a:rPr lang="en-IN" sz="1600" dirty="0"/>
              <a:t>         else    {</a:t>
            </a:r>
          </a:p>
          <a:p>
            <a:r>
              <a:rPr lang="en-IN" sz="1600" dirty="0"/>
              <a:t>       if(</a:t>
            </a:r>
            <a:r>
              <a:rPr lang="en-IN" sz="1600" dirty="0" err="1"/>
              <a:t>last_instr</a:t>
            </a:r>
            <a:r>
              <a:rPr lang="en-IN" sz="1600" dirty="0"/>
              <a:t>!=-1 </a:t>
            </a:r>
            <a:r>
              <a:rPr lang="en-IN" sz="1600" dirty="0">
                <a:solidFill>
                  <a:srgbClr val="FFC000"/>
                </a:solidFill>
              </a:rPr>
              <a:t>&amp;&amp;</a:t>
            </a:r>
            <a:r>
              <a:rPr lang="en-IN" sz="1600" dirty="0"/>
              <a:t> (</a:t>
            </a:r>
            <a:r>
              <a:rPr lang="en-IN" sz="1600" dirty="0" err="1"/>
              <a:t>f+b+r+l+ln+c</a:t>
            </a:r>
            <a:r>
              <a:rPr lang="en-IN" sz="1600" dirty="0"/>
              <a:t>)/6==1)</a:t>
            </a:r>
          </a:p>
          <a:p>
            <a:r>
              <a:rPr lang="en-IN" sz="1600" dirty="0"/>
              <a:t>      message=</a:t>
            </a:r>
            <a:r>
              <a:rPr lang="en-IN" sz="1600" dirty="0" err="1"/>
              <a:t>instr</a:t>
            </a:r>
            <a:r>
              <a:rPr lang="en-IN" sz="1600" dirty="0"/>
              <a:t>;      </a:t>
            </a:r>
            <a:r>
              <a:rPr lang="en-IN" sz="1600" dirty="0" err="1"/>
              <a:t>instr</a:t>
            </a:r>
            <a:r>
              <a:rPr lang="en-IN" sz="1600" dirty="0"/>
              <a:t>="";    }</a:t>
            </a:r>
          </a:p>
          <a:p>
            <a:endParaRPr lang="en-IN" sz="1600" dirty="0"/>
          </a:p>
        </p:txBody>
      </p:sp>
      <p:sp>
        <p:nvSpPr>
          <p:cNvPr id="5" name="TextBox 4">
            <a:extLst>
              <a:ext uri="{FF2B5EF4-FFF2-40B4-BE49-F238E27FC236}">
                <a16:creationId xmlns:a16="http://schemas.microsoft.com/office/drawing/2014/main" xmlns="" id="{24976B42-4D1C-4604-808F-48F35549988B}"/>
              </a:ext>
            </a:extLst>
          </p:cNvPr>
          <p:cNvSpPr txBox="1"/>
          <p:nvPr/>
        </p:nvSpPr>
        <p:spPr>
          <a:xfrm>
            <a:off x="3878036" y="2611889"/>
            <a:ext cx="579664" cy="369332"/>
          </a:xfrm>
          <a:prstGeom prst="rect">
            <a:avLst/>
          </a:prstGeom>
          <a:noFill/>
        </p:spPr>
        <p:txBody>
          <a:bodyPr wrap="square" rtlCol="0">
            <a:spAutoFit/>
          </a:bodyPr>
          <a:lstStyle/>
          <a:p>
            <a:pPr marL="285750" indent="-285750">
              <a:buFont typeface="Arial" panose="020B0604020202020204" pitchFamily="34" charset="0"/>
              <a:buChar char="•"/>
            </a:pPr>
            <a:r>
              <a:rPr lang="en-IN" dirty="0"/>
              <a:t>1</a:t>
            </a:r>
          </a:p>
        </p:txBody>
      </p:sp>
      <p:sp>
        <p:nvSpPr>
          <p:cNvPr id="7" name="TextBox 6">
            <a:extLst>
              <a:ext uri="{FF2B5EF4-FFF2-40B4-BE49-F238E27FC236}">
                <a16:creationId xmlns:a16="http://schemas.microsoft.com/office/drawing/2014/main" xmlns="" id="{2799C3D9-77F8-47F2-B1A8-BE9560EF2778}"/>
              </a:ext>
            </a:extLst>
          </p:cNvPr>
          <p:cNvSpPr txBox="1"/>
          <p:nvPr/>
        </p:nvSpPr>
        <p:spPr>
          <a:xfrm>
            <a:off x="8075826" y="3564850"/>
            <a:ext cx="579664" cy="369332"/>
          </a:xfrm>
          <a:prstGeom prst="rect">
            <a:avLst/>
          </a:prstGeom>
          <a:noFill/>
        </p:spPr>
        <p:txBody>
          <a:bodyPr wrap="square" rtlCol="0">
            <a:spAutoFit/>
          </a:bodyPr>
          <a:lstStyle/>
          <a:p>
            <a:pPr marL="285750" indent="-285750">
              <a:buFont typeface="Arial" panose="020B0604020202020204" pitchFamily="34" charset="0"/>
              <a:buChar char="•"/>
            </a:pPr>
            <a:r>
              <a:rPr lang="en-IN" dirty="0"/>
              <a:t>2</a:t>
            </a:r>
          </a:p>
        </p:txBody>
      </p:sp>
    </p:spTree>
    <p:extLst>
      <p:ext uri="{BB962C8B-B14F-4D97-AF65-F5344CB8AC3E}">
        <p14:creationId xmlns:p14="http://schemas.microsoft.com/office/powerpoint/2010/main" val="239513476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BBEC5418-A746-4DAB-B716-6D6F959D5272}"/>
              </a:ext>
            </a:extLst>
          </p:cNvPr>
          <p:cNvSpPr>
            <a:spLocks noGrp="1"/>
          </p:cNvSpPr>
          <p:nvPr>
            <p:ph idx="1"/>
          </p:nvPr>
        </p:nvSpPr>
        <p:spPr>
          <a:xfrm>
            <a:off x="1375135" y="40833"/>
            <a:ext cx="3286673" cy="6776334"/>
          </a:xfrm>
        </p:spPr>
        <p:style>
          <a:lnRef idx="2">
            <a:schemeClr val="accent2"/>
          </a:lnRef>
          <a:fillRef idx="1">
            <a:schemeClr val="lt1"/>
          </a:fillRef>
          <a:effectRef idx="0">
            <a:schemeClr val="accent2"/>
          </a:effectRef>
          <a:fontRef idx="minor">
            <a:schemeClr val="dk1"/>
          </a:fontRef>
        </p:style>
        <p:txBody>
          <a:bodyPr>
            <a:noAutofit/>
          </a:bodyPr>
          <a:lstStyle/>
          <a:p>
            <a:pPr marL="0" indent="0">
              <a:buNone/>
            </a:pPr>
            <a:r>
              <a:rPr lang="en-IN" sz="1300" dirty="0"/>
              <a:t>if (</a:t>
            </a:r>
            <a:r>
              <a:rPr lang="en-IN" sz="1300" dirty="0" err="1"/>
              <a:t>first_message</a:t>
            </a:r>
            <a:r>
              <a:rPr lang="en-IN" sz="1300" dirty="0"/>
              <a:t>=="</a:t>
            </a:r>
            <a:r>
              <a:rPr lang="en-IN" sz="1300" dirty="0" err="1"/>
              <a:t>fd</a:t>
            </a:r>
            <a:r>
              <a:rPr lang="en-IN" sz="1300" dirty="0"/>
              <a:t>"){ </a:t>
            </a:r>
          </a:p>
          <a:p>
            <a:pPr marL="0" indent="0">
              <a:buNone/>
            </a:pPr>
            <a:r>
              <a:rPr lang="en-IN" sz="1300" dirty="0"/>
              <a:t>   </a:t>
            </a:r>
            <a:r>
              <a:rPr lang="en-IN" sz="1300" dirty="0" err="1"/>
              <a:t>servo.</a:t>
            </a:r>
            <a:r>
              <a:rPr lang="en-IN" sz="1300" dirty="0" err="1">
                <a:solidFill>
                  <a:srgbClr val="FF0000"/>
                </a:solidFill>
              </a:rPr>
              <a:t>write</a:t>
            </a:r>
            <a:r>
              <a:rPr lang="en-IN" sz="1300" dirty="0"/>
              <a:t>(90);   </a:t>
            </a:r>
            <a:r>
              <a:rPr lang="en-IN" sz="1300" dirty="0">
                <a:solidFill>
                  <a:schemeClr val="bg2">
                    <a:lumMod val="75000"/>
                  </a:schemeClr>
                </a:solidFill>
              </a:rPr>
              <a:t>//pen down</a:t>
            </a:r>
          </a:p>
          <a:p>
            <a:pPr marL="0" indent="0">
              <a:buNone/>
            </a:pPr>
            <a:r>
              <a:rPr lang="en-IN" sz="1300" dirty="0"/>
              <a:t>     forward(x);</a:t>
            </a:r>
          </a:p>
          <a:p>
            <a:pPr marL="0" indent="0">
              <a:buNone/>
            </a:pPr>
            <a:r>
              <a:rPr lang="en-IN" sz="1300" dirty="0"/>
              <a:t>    </a:t>
            </a:r>
            <a:r>
              <a:rPr lang="en-IN" sz="1300" dirty="0" err="1"/>
              <a:t>servo.</a:t>
            </a:r>
            <a:r>
              <a:rPr lang="en-IN" sz="1300" dirty="0" err="1">
                <a:solidFill>
                  <a:srgbClr val="FF0000"/>
                </a:solidFill>
              </a:rPr>
              <a:t>write</a:t>
            </a:r>
            <a:r>
              <a:rPr lang="en-IN" sz="1300" dirty="0"/>
              <a:t>(0);    </a:t>
            </a:r>
            <a:r>
              <a:rPr lang="en-IN" sz="1300" dirty="0">
                <a:solidFill>
                  <a:schemeClr val="bg2">
                    <a:lumMod val="75000"/>
                  </a:schemeClr>
                </a:solidFill>
              </a:rPr>
              <a:t>//pen up</a:t>
            </a:r>
          </a:p>
          <a:p>
            <a:pPr marL="0" indent="0">
              <a:buNone/>
            </a:pPr>
            <a:r>
              <a:rPr lang="en-IN" sz="1300" dirty="0"/>
              <a:t>    message = "";</a:t>
            </a:r>
          </a:p>
          <a:p>
            <a:pPr marL="0" indent="0">
              <a:buNone/>
            </a:pPr>
            <a:r>
              <a:rPr lang="en-IN" sz="1300" dirty="0"/>
              <a:t>    </a:t>
            </a:r>
            <a:r>
              <a:rPr lang="en-IN" sz="1300" dirty="0" err="1">
                <a:solidFill>
                  <a:srgbClr val="FF0000"/>
                </a:solidFill>
              </a:rPr>
              <a:t>SerialBT</a:t>
            </a:r>
            <a:r>
              <a:rPr lang="en-IN" sz="1300" dirty="0" err="1"/>
              <a:t>.print</a:t>
            </a:r>
            <a:r>
              <a:rPr lang="en-IN" sz="1300" dirty="0"/>
              <a:t>(“</a:t>
            </a:r>
            <a:r>
              <a:rPr lang="en-IN" sz="1300" dirty="0">
                <a:solidFill>
                  <a:srgbClr val="FF0000"/>
                </a:solidFill>
              </a:rPr>
              <a:t>forward command executed</a:t>
            </a:r>
            <a:r>
              <a:rPr lang="en-IN" sz="1300" dirty="0"/>
              <a:t>”);</a:t>
            </a:r>
          </a:p>
          <a:p>
            <a:pPr marL="0" indent="0">
              <a:buNone/>
            </a:pPr>
            <a:r>
              <a:rPr lang="en-IN" sz="1300" dirty="0"/>
              <a:t>  }else if (</a:t>
            </a:r>
            <a:r>
              <a:rPr lang="en-IN" sz="1300" dirty="0" err="1"/>
              <a:t>first_message</a:t>
            </a:r>
            <a:r>
              <a:rPr lang="en-IN" sz="1300" dirty="0"/>
              <a:t>=="rt"){ </a:t>
            </a:r>
          </a:p>
          <a:p>
            <a:pPr marL="0" indent="0">
              <a:buNone/>
            </a:pPr>
            <a:r>
              <a:rPr lang="en-IN" sz="1300" dirty="0"/>
              <a:t>   </a:t>
            </a:r>
            <a:r>
              <a:rPr lang="en-IN" sz="1300" dirty="0" err="1"/>
              <a:t>servo.</a:t>
            </a:r>
            <a:r>
              <a:rPr lang="en-IN" sz="1300" dirty="0" err="1">
                <a:solidFill>
                  <a:srgbClr val="FF0000"/>
                </a:solidFill>
              </a:rPr>
              <a:t>write</a:t>
            </a:r>
            <a:r>
              <a:rPr lang="en-IN" sz="1300" dirty="0"/>
              <a:t>(90);   </a:t>
            </a:r>
            <a:r>
              <a:rPr lang="en-IN" sz="1300" dirty="0">
                <a:solidFill>
                  <a:schemeClr val="bg2">
                    <a:lumMod val="75000"/>
                  </a:schemeClr>
                </a:solidFill>
              </a:rPr>
              <a:t>//pen down </a:t>
            </a:r>
          </a:p>
          <a:p>
            <a:pPr marL="0" indent="0">
              <a:buNone/>
            </a:pPr>
            <a:r>
              <a:rPr lang="en-IN" sz="1300" dirty="0"/>
              <a:t>   right(x);</a:t>
            </a:r>
          </a:p>
          <a:p>
            <a:pPr marL="0" indent="0">
              <a:buNone/>
            </a:pPr>
            <a:r>
              <a:rPr lang="en-IN" sz="1300" dirty="0"/>
              <a:t>    </a:t>
            </a:r>
            <a:r>
              <a:rPr lang="en-IN" sz="1300" dirty="0" err="1"/>
              <a:t>servo.</a:t>
            </a:r>
            <a:r>
              <a:rPr lang="en-IN" sz="1300" dirty="0" err="1">
                <a:solidFill>
                  <a:srgbClr val="FF0000"/>
                </a:solidFill>
              </a:rPr>
              <a:t>write</a:t>
            </a:r>
            <a:r>
              <a:rPr lang="en-IN" sz="1300" dirty="0"/>
              <a:t>(0);    </a:t>
            </a:r>
            <a:r>
              <a:rPr lang="en-IN" sz="1300" dirty="0">
                <a:solidFill>
                  <a:schemeClr val="bg2">
                    <a:lumMod val="75000"/>
                  </a:schemeClr>
                </a:solidFill>
              </a:rPr>
              <a:t>//pen up</a:t>
            </a:r>
          </a:p>
          <a:p>
            <a:pPr marL="0" indent="0">
              <a:buNone/>
            </a:pPr>
            <a:r>
              <a:rPr lang="en-IN" sz="1300" dirty="0"/>
              <a:t>    message = ""; </a:t>
            </a:r>
          </a:p>
          <a:p>
            <a:pPr marL="0" indent="0">
              <a:buNone/>
            </a:pPr>
            <a:r>
              <a:rPr lang="en-IN" sz="1300" dirty="0"/>
              <a:t>    </a:t>
            </a:r>
            <a:r>
              <a:rPr lang="en-IN" sz="1300" dirty="0" err="1">
                <a:solidFill>
                  <a:srgbClr val="FF0000"/>
                </a:solidFill>
              </a:rPr>
              <a:t>SerialBT</a:t>
            </a:r>
            <a:r>
              <a:rPr lang="en-IN" sz="1300" dirty="0" err="1"/>
              <a:t>.print</a:t>
            </a:r>
            <a:r>
              <a:rPr lang="en-IN" sz="1300" dirty="0"/>
              <a:t>(“</a:t>
            </a:r>
            <a:r>
              <a:rPr lang="en-IN" sz="1300" dirty="0">
                <a:solidFill>
                  <a:srgbClr val="FF0000"/>
                </a:solidFill>
              </a:rPr>
              <a:t>right command executed</a:t>
            </a:r>
            <a:r>
              <a:rPr lang="en-IN" sz="1300" dirty="0"/>
              <a:t>”);</a:t>
            </a:r>
          </a:p>
          <a:p>
            <a:pPr marL="0" indent="0">
              <a:buNone/>
            </a:pPr>
            <a:r>
              <a:rPr lang="en-IN" sz="1300" dirty="0"/>
              <a:t> }else if(</a:t>
            </a:r>
            <a:r>
              <a:rPr lang="en-IN" sz="1300" dirty="0" err="1"/>
              <a:t>first_message</a:t>
            </a:r>
            <a:r>
              <a:rPr lang="en-IN" sz="1300" dirty="0"/>
              <a:t>=="</a:t>
            </a:r>
            <a:r>
              <a:rPr lang="en-IN" sz="1300" dirty="0" err="1"/>
              <a:t>lt</a:t>
            </a:r>
            <a:r>
              <a:rPr lang="en-IN" sz="1300" dirty="0"/>
              <a:t>"){ </a:t>
            </a:r>
          </a:p>
          <a:p>
            <a:pPr marL="0" indent="0">
              <a:buNone/>
            </a:pPr>
            <a:r>
              <a:rPr lang="en-IN" sz="1300" dirty="0"/>
              <a:t> </a:t>
            </a:r>
            <a:r>
              <a:rPr lang="en-IN" sz="1300" dirty="0" err="1"/>
              <a:t>servo.</a:t>
            </a:r>
            <a:r>
              <a:rPr lang="en-IN" sz="1300" dirty="0" err="1">
                <a:solidFill>
                  <a:srgbClr val="FF0000"/>
                </a:solidFill>
              </a:rPr>
              <a:t>write</a:t>
            </a:r>
            <a:r>
              <a:rPr lang="en-IN" sz="1300" dirty="0"/>
              <a:t>(90);     </a:t>
            </a:r>
            <a:r>
              <a:rPr lang="en-IN" sz="1300" dirty="0">
                <a:solidFill>
                  <a:schemeClr val="bg2">
                    <a:lumMod val="75000"/>
                  </a:schemeClr>
                </a:solidFill>
              </a:rPr>
              <a:t>//pen down</a:t>
            </a:r>
          </a:p>
          <a:p>
            <a:pPr marL="0" indent="0">
              <a:buNone/>
            </a:pPr>
            <a:r>
              <a:rPr lang="en-IN" sz="1300" dirty="0"/>
              <a:t>  left(x);</a:t>
            </a:r>
          </a:p>
          <a:p>
            <a:pPr marL="0" indent="0">
              <a:buNone/>
            </a:pPr>
            <a:r>
              <a:rPr lang="en-IN" sz="1300" dirty="0"/>
              <a:t>  </a:t>
            </a:r>
            <a:r>
              <a:rPr lang="en-IN" sz="1300" dirty="0" err="1"/>
              <a:t>servo.</a:t>
            </a:r>
            <a:r>
              <a:rPr lang="en-IN" sz="1300" dirty="0" err="1">
                <a:solidFill>
                  <a:srgbClr val="FF0000"/>
                </a:solidFill>
              </a:rPr>
              <a:t>write</a:t>
            </a:r>
            <a:r>
              <a:rPr lang="en-IN" sz="1300" dirty="0"/>
              <a:t>(0);      </a:t>
            </a:r>
            <a:r>
              <a:rPr lang="en-IN" sz="1300" dirty="0">
                <a:solidFill>
                  <a:schemeClr val="bg2">
                    <a:lumMod val="75000"/>
                  </a:schemeClr>
                </a:solidFill>
              </a:rPr>
              <a:t>//pen up</a:t>
            </a:r>
          </a:p>
          <a:p>
            <a:pPr marL="0" indent="0">
              <a:buNone/>
            </a:pPr>
            <a:r>
              <a:rPr lang="en-IN" sz="1300" dirty="0"/>
              <a:t>  message = "";</a:t>
            </a:r>
          </a:p>
          <a:p>
            <a:pPr marL="0" indent="0">
              <a:buNone/>
            </a:pPr>
            <a:r>
              <a:rPr lang="en-IN" sz="1300" dirty="0"/>
              <a:t>  </a:t>
            </a:r>
            <a:r>
              <a:rPr lang="en-IN" sz="1300" dirty="0" err="1">
                <a:solidFill>
                  <a:srgbClr val="FF0000"/>
                </a:solidFill>
              </a:rPr>
              <a:t>SerialBT</a:t>
            </a:r>
            <a:r>
              <a:rPr lang="en-IN" sz="1300" dirty="0" err="1"/>
              <a:t>.print</a:t>
            </a:r>
            <a:r>
              <a:rPr lang="en-IN" sz="1300" dirty="0"/>
              <a:t>(“</a:t>
            </a:r>
            <a:r>
              <a:rPr lang="en-IN" sz="1300" dirty="0">
                <a:solidFill>
                  <a:srgbClr val="FF0000"/>
                </a:solidFill>
              </a:rPr>
              <a:t>left command executed</a:t>
            </a:r>
            <a:r>
              <a:rPr lang="en-IN" sz="1300" dirty="0"/>
              <a:t>”);</a:t>
            </a:r>
          </a:p>
          <a:p>
            <a:pPr marL="0" indent="0">
              <a:buNone/>
            </a:pPr>
            <a:r>
              <a:rPr lang="en-IN" sz="1300" dirty="0"/>
              <a:t>  }  else if(</a:t>
            </a:r>
            <a:r>
              <a:rPr lang="en-IN" sz="1300" dirty="0" err="1"/>
              <a:t>first_message</a:t>
            </a:r>
            <a:r>
              <a:rPr lang="en-IN" sz="1300" dirty="0"/>
              <a:t>=="bd"){</a:t>
            </a:r>
          </a:p>
          <a:p>
            <a:pPr marL="0" indent="0">
              <a:buNone/>
            </a:pPr>
            <a:r>
              <a:rPr lang="en-IN" sz="1300" dirty="0"/>
              <a:t>  </a:t>
            </a:r>
            <a:r>
              <a:rPr lang="en-IN" sz="1300" dirty="0" err="1"/>
              <a:t>servo.</a:t>
            </a:r>
            <a:r>
              <a:rPr lang="en-IN" sz="1300" dirty="0" err="1">
                <a:solidFill>
                  <a:srgbClr val="FF0000"/>
                </a:solidFill>
              </a:rPr>
              <a:t>write</a:t>
            </a:r>
            <a:r>
              <a:rPr lang="en-IN" sz="1300" dirty="0"/>
              <a:t>(90);    </a:t>
            </a:r>
            <a:r>
              <a:rPr lang="en-IN" sz="1300" dirty="0">
                <a:solidFill>
                  <a:schemeClr val="bg2">
                    <a:lumMod val="75000"/>
                  </a:schemeClr>
                </a:solidFill>
              </a:rPr>
              <a:t>//pen down</a:t>
            </a:r>
          </a:p>
          <a:p>
            <a:pPr marL="0" indent="0">
              <a:buNone/>
            </a:pPr>
            <a:r>
              <a:rPr lang="en-IN" sz="1300" dirty="0"/>
              <a:t>  backward(x);</a:t>
            </a:r>
          </a:p>
          <a:p>
            <a:pPr marL="0" indent="0">
              <a:buNone/>
            </a:pPr>
            <a:r>
              <a:rPr lang="en-IN" sz="1300" dirty="0"/>
              <a:t>  </a:t>
            </a:r>
            <a:r>
              <a:rPr lang="en-IN" sz="1300" dirty="0" err="1"/>
              <a:t>servo.</a:t>
            </a:r>
            <a:r>
              <a:rPr lang="en-IN" sz="1300" dirty="0" err="1">
                <a:solidFill>
                  <a:srgbClr val="FF0000"/>
                </a:solidFill>
              </a:rPr>
              <a:t>write</a:t>
            </a:r>
            <a:r>
              <a:rPr lang="en-IN" sz="1300" dirty="0"/>
              <a:t>(0);     </a:t>
            </a:r>
            <a:r>
              <a:rPr lang="en-IN" sz="1300" dirty="0">
                <a:solidFill>
                  <a:schemeClr val="bg2">
                    <a:lumMod val="75000"/>
                  </a:schemeClr>
                </a:solidFill>
              </a:rPr>
              <a:t>//pen up</a:t>
            </a:r>
          </a:p>
          <a:p>
            <a:pPr marL="0" indent="0">
              <a:buNone/>
            </a:pPr>
            <a:r>
              <a:rPr lang="en-IN" sz="1300" dirty="0"/>
              <a:t>  </a:t>
            </a:r>
          </a:p>
        </p:txBody>
      </p:sp>
      <p:sp>
        <p:nvSpPr>
          <p:cNvPr id="2" name="TextBox 1">
            <a:extLst>
              <a:ext uri="{FF2B5EF4-FFF2-40B4-BE49-F238E27FC236}">
                <a16:creationId xmlns:a16="http://schemas.microsoft.com/office/drawing/2014/main" xmlns="" id="{356DA84C-1410-4567-88C0-0E3D2C94C5D7}"/>
              </a:ext>
            </a:extLst>
          </p:cNvPr>
          <p:cNvSpPr txBox="1"/>
          <p:nvPr/>
        </p:nvSpPr>
        <p:spPr>
          <a:xfrm>
            <a:off x="5176157" y="2090058"/>
            <a:ext cx="3286673" cy="2862322"/>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IN" dirty="0"/>
              <a:t>}  else if(</a:t>
            </a:r>
            <a:r>
              <a:rPr lang="en-IN" dirty="0" err="1"/>
              <a:t>first_message</a:t>
            </a:r>
            <a:r>
              <a:rPr lang="en-IN" dirty="0"/>
              <a:t>=="ln"){</a:t>
            </a:r>
          </a:p>
          <a:p>
            <a:r>
              <a:rPr lang="en-IN" dirty="0"/>
              <a:t>  line(</a:t>
            </a:r>
            <a:r>
              <a:rPr lang="en-IN" dirty="0" err="1"/>
              <a:t>m,c</a:t>
            </a:r>
            <a:r>
              <a:rPr lang="en-IN" dirty="0"/>
              <a:t>);  message = "";</a:t>
            </a:r>
          </a:p>
          <a:p>
            <a:r>
              <a:rPr lang="en-IN" dirty="0"/>
              <a:t> </a:t>
            </a:r>
            <a:r>
              <a:rPr lang="en-IN" dirty="0" err="1">
                <a:solidFill>
                  <a:srgbClr val="FF0000"/>
                </a:solidFill>
              </a:rPr>
              <a:t>SerialBT</a:t>
            </a:r>
            <a:r>
              <a:rPr lang="en-IN" dirty="0" err="1"/>
              <a:t>.print</a:t>
            </a:r>
            <a:r>
              <a:rPr lang="en-IN" dirty="0"/>
              <a:t>(“</a:t>
            </a:r>
            <a:r>
              <a:rPr lang="en-IN" dirty="0">
                <a:solidFill>
                  <a:srgbClr val="FF0000"/>
                </a:solidFill>
              </a:rPr>
              <a:t>line command executed</a:t>
            </a:r>
            <a:r>
              <a:rPr lang="en-IN" dirty="0"/>
              <a:t>”); </a:t>
            </a:r>
          </a:p>
          <a:p>
            <a:r>
              <a:rPr lang="en-IN" dirty="0"/>
              <a:t> }   else if(</a:t>
            </a:r>
            <a:r>
              <a:rPr lang="en-IN" dirty="0" err="1"/>
              <a:t>first_message</a:t>
            </a:r>
            <a:r>
              <a:rPr lang="en-IN" dirty="0"/>
              <a:t>==“cl"){</a:t>
            </a:r>
          </a:p>
          <a:p>
            <a:r>
              <a:rPr lang="en-IN" dirty="0"/>
              <a:t>  circle(x);  message = "";</a:t>
            </a:r>
          </a:p>
          <a:p>
            <a:r>
              <a:rPr lang="en-IN" dirty="0"/>
              <a:t> </a:t>
            </a:r>
            <a:r>
              <a:rPr lang="en-IN" dirty="0" err="1">
                <a:solidFill>
                  <a:srgbClr val="FF0000"/>
                </a:solidFill>
              </a:rPr>
              <a:t>SerialBT</a:t>
            </a:r>
            <a:r>
              <a:rPr lang="en-IN" dirty="0" err="1"/>
              <a:t>.print</a:t>
            </a:r>
            <a:r>
              <a:rPr lang="en-IN" dirty="0"/>
              <a:t>(“</a:t>
            </a:r>
            <a:r>
              <a:rPr lang="en-IN" dirty="0">
                <a:solidFill>
                  <a:srgbClr val="FF0000"/>
                </a:solidFill>
              </a:rPr>
              <a:t>circle command executed</a:t>
            </a:r>
            <a:r>
              <a:rPr lang="en-IN" dirty="0"/>
              <a:t>”); </a:t>
            </a:r>
          </a:p>
          <a:p>
            <a:r>
              <a:rPr lang="en-IN" dirty="0"/>
              <a:t>}}</a:t>
            </a:r>
          </a:p>
          <a:p>
            <a:endParaRPr lang="en-IN" dirty="0"/>
          </a:p>
        </p:txBody>
      </p:sp>
      <p:sp>
        <p:nvSpPr>
          <p:cNvPr id="4" name="TextBox 3">
            <a:extLst>
              <a:ext uri="{FF2B5EF4-FFF2-40B4-BE49-F238E27FC236}">
                <a16:creationId xmlns:a16="http://schemas.microsoft.com/office/drawing/2014/main" xmlns="" id="{DDA15CE1-42E2-4DC2-BADA-9797F1437AC7}"/>
              </a:ext>
            </a:extLst>
          </p:cNvPr>
          <p:cNvSpPr txBox="1"/>
          <p:nvPr/>
        </p:nvSpPr>
        <p:spPr>
          <a:xfrm>
            <a:off x="4661808" y="40833"/>
            <a:ext cx="579664" cy="369332"/>
          </a:xfrm>
          <a:prstGeom prst="rect">
            <a:avLst/>
          </a:prstGeom>
          <a:noFill/>
        </p:spPr>
        <p:txBody>
          <a:bodyPr wrap="square" rtlCol="0">
            <a:spAutoFit/>
          </a:bodyPr>
          <a:lstStyle/>
          <a:p>
            <a:pPr marL="285750" indent="-285750">
              <a:buFont typeface="Arial" panose="020B0604020202020204" pitchFamily="34" charset="0"/>
              <a:buChar char="•"/>
            </a:pPr>
            <a:r>
              <a:rPr lang="en-IN" dirty="0"/>
              <a:t>3</a:t>
            </a:r>
          </a:p>
        </p:txBody>
      </p:sp>
    </p:spTree>
    <p:extLst>
      <p:ext uri="{BB962C8B-B14F-4D97-AF65-F5344CB8AC3E}">
        <p14:creationId xmlns:p14="http://schemas.microsoft.com/office/powerpoint/2010/main" val="236711319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76601CFB-C662-45B9-8C21-3EC5ABCD34F8}"/>
              </a:ext>
            </a:extLst>
          </p:cNvPr>
          <p:cNvSpPr txBox="1"/>
          <p:nvPr/>
        </p:nvSpPr>
        <p:spPr>
          <a:xfrm>
            <a:off x="768259" y="909928"/>
            <a:ext cx="1754505" cy="4175256"/>
          </a:xfrm>
          <a:prstGeom prst="rect">
            <a:avLst/>
          </a:prstGeom>
        </p:spPr>
        <p:style>
          <a:lnRef idx="2">
            <a:schemeClr val="accent4"/>
          </a:lnRef>
          <a:fillRef idx="1">
            <a:schemeClr val="lt1"/>
          </a:fillRef>
          <a:effectRef idx="0">
            <a:schemeClr val="accent4"/>
          </a:effectRef>
          <a:fontRef idx="minor">
            <a:schemeClr val="dk1"/>
          </a:fontRef>
        </p:style>
        <p:txBody>
          <a:bodyPr wrap="square" rtlCol="0">
            <a:noAutofit/>
          </a:bodyPr>
          <a:lstStyle/>
          <a:p>
            <a:pPr>
              <a:lnSpc>
                <a:spcPct val="107000"/>
              </a:lnSpc>
              <a:spcAft>
                <a:spcPts val="800"/>
              </a:spcAft>
            </a:pPr>
            <a:r>
              <a:rPr lang="en-IN" sz="1100" kern="1200" dirty="0">
                <a:solidFill>
                  <a:srgbClr val="00B0F0"/>
                </a:solidFill>
                <a:effectLst/>
                <a:ea typeface="Calibri" panose="020F0502020204030204" pitchFamily="34" charset="0"/>
                <a:cs typeface="Times New Roman" panose="02020603050405020304" pitchFamily="18" charset="0"/>
              </a:rPr>
              <a:t>void</a:t>
            </a:r>
            <a:r>
              <a:rPr lang="en-IN" sz="1100" kern="1200" dirty="0">
                <a:solidFill>
                  <a:srgbClr val="000000"/>
                </a:solidFill>
                <a:effectLst/>
                <a:ea typeface="Calibri" panose="020F0502020204030204" pitchFamily="34" charset="0"/>
                <a:cs typeface="Times New Roman" panose="02020603050405020304" pitchFamily="18" charset="0"/>
              </a:rPr>
              <a:t> left(</a:t>
            </a:r>
            <a:r>
              <a:rPr lang="en-IN" sz="1100" kern="1200" dirty="0">
                <a:solidFill>
                  <a:srgbClr val="00B0F0"/>
                </a:solidFill>
                <a:effectLst/>
                <a:ea typeface="Calibri" panose="020F0502020204030204" pitchFamily="34" charset="0"/>
                <a:cs typeface="Times New Roman" panose="02020603050405020304" pitchFamily="18" charset="0"/>
              </a:rPr>
              <a:t>double</a:t>
            </a:r>
            <a:r>
              <a:rPr lang="en-IN" sz="1100" kern="1200" dirty="0">
                <a:solidFill>
                  <a:srgbClr val="000000"/>
                </a:solidFill>
                <a:effectLst/>
                <a:ea typeface="Calibri" panose="020F0502020204030204" pitchFamily="34" charset="0"/>
                <a:cs typeface="Times New Roman" panose="02020603050405020304" pitchFamily="18" charset="0"/>
              </a:rPr>
              <a:t> degrees) {</a:t>
            </a:r>
            <a:endParaRPr lang="en-IN" sz="1100" dirty="0">
              <a:effectLst/>
              <a:ea typeface="Calibri" panose="020F0502020204030204" pitchFamily="34" charset="0"/>
              <a:cs typeface="Times New Roman" panose="02020603050405020304" pitchFamily="18" charset="0"/>
            </a:endParaRPr>
          </a:p>
          <a:p>
            <a:pPr>
              <a:lnSpc>
                <a:spcPct val="107000"/>
              </a:lnSpc>
              <a:spcAft>
                <a:spcPts val="800"/>
              </a:spcAft>
            </a:pPr>
            <a:r>
              <a:rPr lang="en-IN" sz="1100" kern="1200" dirty="0">
                <a:solidFill>
                  <a:srgbClr val="000000"/>
                </a:solidFill>
                <a:effectLst/>
                <a:ea typeface="Calibri" panose="020F0502020204030204" pitchFamily="34" charset="0"/>
                <a:cs typeface="Times New Roman" panose="02020603050405020304" pitchFamily="18" charset="0"/>
              </a:rPr>
              <a:t>  </a:t>
            </a:r>
            <a:r>
              <a:rPr lang="en-IN" sz="1100" kern="1200" dirty="0">
                <a:solidFill>
                  <a:srgbClr val="00B0F0"/>
                </a:solidFill>
                <a:effectLst/>
                <a:ea typeface="Calibri" panose="020F0502020204030204" pitchFamily="34" charset="0"/>
                <a:cs typeface="Times New Roman" panose="02020603050405020304" pitchFamily="18" charset="0"/>
              </a:rPr>
              <a:t>double</a:t>
            </a:r>
            <a:r>
              <a:rPr lang="en-IN" sz="1100" kern="1200" dirty="0">
                <a:solidFill>
                  <a:srgbClr val="000000"/>
                </a:solidFill>
                <a:effectLst/>
                <a:ea typeface="Calibri" panose="020F0502020204030204" pitchFamily="34" charset="0"/>
                <a:cs typeface="Times New Roman" panose="02020603050405020304" pitchFamily="18" charset="0"/>
              </a:rPr>
              <a:t> rotation = degrees / 360;</a:t>
            </a:r>
            <a:endParaRPr lang="en-IN" sz="1100" dirty="0">
              <a:effectLst/>
              <a:ea typeface="Calibri" panose="020F0502020204030204" pitchFamily="34" charset="0"/>
              <a:cs typeface="Times New Roman" panose="02020603050405020304" pitchFamily="18" charset="0"/>
            </a:endParaRPr>
          </a:p>
          <a:p>
            <a:pPr>
              <a:lnSpc>
                <a:spcPct val="107000"/>
              </a:lnSpc>
              <a:spcAft>
                <a:spcPts val="800"/>
              </a:spcAft>
            </a:pPr>
            <a:r>
              <a:rPr lang="en-IN" sz="1100" kern="1200" dirty="0">
                <a:solidFill>
                  <a:srgbClr val="000000"/>
                </a:solidFill>
                <a:effectLst/>
                <a:ea typeface="Calibri" panose="020F0502020204030204" pitchFamily="34" charset="0"/>
                <a:cs typeface="Times New Roman" panose="02020603050405020304" pitchFamily="18" charset="0"/>
              </a:rPr>
              <a:t>  </a:t>
            </a:r>
            <a:r>
              <a:rPr lang="en-IN" sz="1100" kern="1200" dirty="0">
                <a:solidFill>
                  <a:srgbClr val="00B0F0"/>
                </a:solidFill>
                <a:effectLst/>
                <a:ea typeface="Calibri" panose="020F0502020204030204" pitchFamily="34" charset="0"/>
                <a:cs typeface="Times New Roman" panose="02020603050405020304" pitchFamily="18" charset="0"/>
              </a:rPr>
              <a:t>double</a:t>
            </a:r>
            <a:r>
              <a:rPr lang="en-IN" sz="1100" kern="1200" dirty="0">
                <a:solidFill>
                  <a:srgbClr val="000000"/>
                </a:solidFill>
                <a:effectLst/>
                <a:ea typeface="Calibri" panose="020F0502020204030204" pitchFamily="34" charset="0"/>
                <a:cs typeface="Times New Roman" panose="02020603050405020304" pitchFamily="18" charset="0"/>
              </a:rPr>
              <a:t> distance = </a:t>
            </a:r>
            <a:r>
              <a:rPr lang="en-IN" sz="1100" kern="1200" dirty="0" err="1">
                <a:solidFill>
                  <a:srgbClr val="000000"/>
                </a:solidFill>
                <a:effectLst/>
                <a:ea typeface="Calibri" panose="020F0502020204030204" pitchFamily="34" charset="0"/>
                <a:cs typeface="Times New Roman" panose="02020603050405020304" pitchFamily="18" charset="0"/>
              </a:rPr>
              <a:t>dist</a:t>
            </a:r>
            <a:r>
              <a:rPr lang="en-IN" sz="1100" kern="1200" dirty="0">
                <a:solidFill>
                  <a:srgbClr val="000000"/>
                </a:solidFill>
                <a:effectLst/>
                <a:ea typeface="Calibri" panose="020F0502020204030204" pitchFamily="34" charset="0"/>
                <a:cs typeface="Times New Roman" panose="02020603050405020304" pitchFamily="18" charset="0"/>
              </a:rPr>
              <a:t> * 3.14 * rotation;</a:t>
            </a:r>
            <a:endParaRPr lang="en-IN" sz="1100" dirty="0">
              <a:effectLst/>
              <a:ea typeface="Calibri" panose="020F0502020204030204" pitchFamily="34" charset="0"/>
              <a:cs typeface="Times New Roman" panose="02020603050405020304" pitchFamily="18" charset="0"/>
            </a:endParaRPr>
          </a:p>
          <a:p>
            <a:pPr>
              <a:lnSpc>
                <a:spcPct val="107000"/>
              </a:lnSpc>
              <a:spcAft>
                <a:spcPts val="800"/>
              </a:spcAft>
            </a:pPr>
            <a:r>
              <a:rPr lang="en-IN" sz="1100" kern="1200" dirty="0">
                <a:solidFill>
                  <a:srgbClr val="000000"/>
                </a:solidFill>
                <a:effectLst/>
                <a:ea typeface="Calibri" panose="020F0502020204030204" pitchFamily="34" charset="0"/>
                <a:cs typeface="Times New Roman" panose="02020603050405020304" pitchFamily="18" charset="0"/>
              </a:rPr>
              <a:t>  </a:t>
            </a:r>
            <a:r>
              <a:rPr lang="en-IN" sz="1100" kern="1200" dirty="0">
                <a:solidFill>
                  <a:srgbClr val="00B0F0"/>
                </a:solidFill>
                <a:effectLst/>
                <a:ea typeface="Calibri" panose="020F0502020204030204" pitchFamily="34" charset="0"/>
                <a:cs typeface="Times New Roman" panose="02020603050405020304" pitchFamily="18" charset="0"/>
              </a:rPr>
              <a:t>int</a:t>
            </a:r>
            <a:r>
              <a:rPr lang="en-IN" sz="1100" kern="1200" dirty="0">
                <a:solidFill>
                  <a:srgbClr val="000000"/>
                </a:solidFill>
                <a:effectLst/>
                <a:ea typeface="Calibri" panose="020F0502020204030204" pitchFamily="34" charset="0"/>
                <a:cs typeface="Times New Roman" panose="02020603050405020304" pitchFamily="18" charset="0"/>
              </a:rPr>
              <a:t> steps = step(distance);</a:t>
            </a:r>
            <a:endParaRPr lang="en-IN" sz="1100" dirty="0">
              <a:effectLst/>
              <a:ea typeface="Calibri" panose="020F0502020204030204" pitchFamily="34" charset="0"/>
              <a:cs typeface="Times New Roman" panose="02020603050405020304" pitchFamily="18" charset="0"/>
            </a:endParaRPr>
          </a:p>
          <a:p>
            <a:pPr>
              <a:lnSpc>
                <a:spcPct val="107000"/>
              </a:lnSpc>
              <a:spcAft>
                <a:spcPts val="800"/>
              </a:spcAft>
            </a:pPr>
            <a:r>
              <a:rPr lang="en-IN" sz="1100" kern="1200" dirty="0">
                <a:solidFill>
                  <a:srgbClr val="000000"/>
                </a:solidFill>
                <a:effectLst/>
                <a:ea typeface="Calibri" panose="020F0502020204030204" pitchFamily="34" charset="0"/>
                <a:cs typeface="Times New Roman" panose="02020603050405020304" pitchFamily="18" charset="0"/>
              </a:rPr>
              <a:t>  </a:t>
            </a:r>
            <a:r>
              <a:rPr lang="en-IN" sz="1100" kern="1200" dirty="0" err="1">
                <a:solidFill>
                  <a:srgbClr val="FF0000"/>
                </a:solidFill>
                <a:effectLst/>
                <a:ea typeface="Calibri" panose="020F0502020204030204" pitchFamily="34" charset="0"/>
                <a:cs typeface="Times New Roman" panose="02020603050405020304" pitchFamily="18" charset="0"/>
              </a:rPr>
              <a:t>digitalWrite</a:t>
            </a:r>
            <a:r>
              <a:rPr lang="en-IN" sz="1100" kern="1200" dirty="0">
                <a:solidFill>
                  <a:srgbClr val="000000"/>
                </a:solidFill>
                <a:effectLst/>
                <a:ea typeface="Calibri" panose="020F0502020204030204" pitchFamily="34" charset="0"/>
                <a:cs typeface="Times New Roman" panose="02020603050405020304" pitchFamily="18" charset="0"/>
              </a:rPr>
              <a:t>(</a:t>
            </a:r>
            <a:r>
              <a:rPr lang="en-IN" sz="1100" kern="1200" dirty="0" err="1">
                <a:solidFill>
                  <a:srgbClr val="000000"/>
                </a:solidFill>
                <a:effectLst/>
                <a:ea typeface="Calibri" panose="020F0502020204030204" pitchFamily="34" charset="0"/>
                <a:cs typeface="Times New Roman" panose="02020603050405020304" pitchFamily="18" charset="0"/>
              </a:rPr>
              <a:t>dirpin_L</a:t>
            </a:r>
            <a:r>
              <a:rPr lang="en-IN" sz="1100" kern="1200" dirty="0">
                <a:solidFill>
                  <a:srgbClr val="000000"/>
                </a:solidFill>
                <a:effectLst/>
                <a:ea typeface="Calibri" panose="020F0502020204030204" pitchFamily="34" charset="0"/>
                <a:cs typeface="Times New Roman" panose="02020603050405020304" pitchFamily="18" charset="0"/>
              </a:rPr>
              <a:t>, </a:t>
            </a:r>
            <a:r>
              <a:rPr lang="en-IN" sz="1100" kern="1200" dirty="0">
                <a:solidFill>
                  <a:srgbClr val="00B0F0"/>
                </a:solidFill>
                <a:effectLst/>
                <a:ea typeface="Calibri" panose="020F0502020204030204" pitchFamily="34" charset="0"/>
                <a:cs typeface="Times New Roman" panose="02020603050405020304" pitchFamily="18" charset="0"/>
              </a:rPr>
              <a:t>HIGH</a:t>
            </a:r>
            <a:r>
              <a:rPr lang="en-IN" sz="1100" kern="1200" dirty="0">
                <a:solidFill>
                  <a:srgbClr val="000000"/>
                </a:solidFill>
                <a:effectLst/>
                <a:ea typeface="Calibri" panose="020F0502020204030204" pitchFamily="34" charset="0"/>
                <a:cs typeface="Times New Roman" panose="02020603050405020304" pitchFamily="18" charset="0"/>
              </a:rPr>
              <a:t>); </a:t>
            </a:r>
            <a:endParaRPr lang="en-IN" sz="1100" dirty="0">
              <a:effectLst/>
              <a:ea typeface="Calibri" panose="020F0502020204030204" pitchFamily="34" charset="0"/>
              <a:cs typeface="Times New Roman" panose="02020603050405020304" pitchFamily="18" charset="0"/>
            </a:endParaRPr>
          </a:p>
          <a:p>
            <a:pPr>
              <a:lnSpc>
                <a:spcPct val="107000"/>
              </a:lnSpc>
              <a:spcAft>
                <a:spcPts val="800"/>
              </a:spcAft>
            </a:pPr>
            <a:r>
              <a:rPr lang="en-IN" sz="1100" kern="1200" dirty="0">
                <a:solidFill>
                  <a:srgbClr val="000000"/>
                </a:solidFill>
                <a:effectLst/>
                <a:ea typeface="Calibri" panose="020F0502020204030204" pitchFamily="34" charset="0"/>
                <a:cs typeface="Times New Roman" panose="02020603050405020304" pitchFamily="18" charset="0"/>
              </a:rPr>
              <a:t>  </a:t>
            </a:r>
            <a:r>
              <a:rPr lang="en-IN" sz="1100" kern="1200" dirty="0" err="1">
                <a:solidFill>
                  <a:srgbClr val="FF0000"/>
                </a:solidFill>
                <a:effectLst/>
                <a:ea typeface="Calibri" panose="020F0502020204030204" pitchFamily="34" charset="0"/>
                <a:cs typeface="Times New Roman" panose="02020603050405020304" pitchFamily="18" charset="0"/>
              </a:rPr>
              <a:t>digitalWrite</a:t>
            </a:r>
            <a:r>
              <a:rPr lang="en-IN" sz="1100" kern="1200" dirty="0">
                <a:solidFill>
                  <a:srgbClr val="000000"/>
                </a:solidFill>
                <a:effectLst/>
                <a:ea typeface="Calibri" panose="020F0502020204030204" pitchFamily="34" charset="0"/>
                <a:cs typeface="Times New Roman" panose="02020603050405020304" pitchFamily="18" charset="0"/>
              </a:rPr>
              <a:t>(</a:t>
            </a:r>
            <a:r>
              <a:rPr lang="en-IN" sz="1100" kern="1200" dirty="0" err="1">
                <a:solidFill>
                  <a:srgbClr val="000000"/>
                </a:solidFill>
                <a:effectLst/>
                <a:ea typeface="Calibri" panose="020F0502020204030204" pitchFamily="34" charset="0"/>
                <a:cs typeface="Times New Roman" panose="02020603050405020304" pitchFamily="18" charset="0"/>
              </a:rPr>
              <a:t>dirpin_R</a:t>
            </a:r>
            <a:r>
              <a:rPr lang="en-IN" sz="1100" kern="1200" dirty="0">
                <a:solidFill>
                  <a:srgbClr val="000000"/>
                </a:solidFill>
                <a:effectLst/>
                <a:ea typeface="Calibri" panose="020F0502020204030204" pitchFamily="34" charset="0"/>
                <a:cs typeface="Times New Roman" panose="02020603050405020304" pitchFamily="18" charset="0"/>
              </a:rPr>
              <a:t>, </a:t>
            </a:r>
            <a:r>
              <a:rPr lang="en-IN" sz="1100" kern="1200" dirty="0">
                <a:solidFill>
                  <a:srgbClr val="00B0F0"/>
                </a:solidFill>
                <a:effectLst/>
                <a:ea typeface="Calibri" panose="020F0502020204030204" pitchFamily="34" charset="0"/>
                <a:cs typeface="Times New Roman" panose="02020603050405020304" pitchFamily="18" charset="0"/>
              </a:rPr>
              <a:t>HIGH</a:t>
            </a:r>
            <a:r>
              <a:rPr lang="en-IN" sz="1100" kern="1200" dirty="0">
                <a:solidFill>
                  <a:srgbClr val="000000"/>
                </a:solidFill>
                <a:effectLst/>
                <a:ea typeface="Calibri" panose="020F0502020204030204" pitchFamily="34" charset="0"/>
                <a:cs typeface="Times New Roman" panose="02020603050405020304" pitchFamily="18" charset="0"/>
              </a:rPr>
              <a:t>);</a:t>
            </a:r>
            <a:endParaRPr lang="en-IN" sz="1100" dirty="0">
              <a:effectLst/>
              <a:ea typeface="Calibri" panose="020F0502020204030204" pitchFamily="34" charset="0"/>
              <a:cs typeface="Times New Roman" panose="02020603050405020304" pitchFamily="18" charset="0"/>
            </a:endParaRPr>
          </a:p>
          <a:p>
            <a:pPr>
              <a:lnSpc>
                <a:spcPct val="107000"/>
              </a:lnSpc>
              <a:spcAft>
                <a:spcPts val="800"/>
              </a:spcAft>
            </a:pPr>
            <a:r>
              <a:rPr lang="en-IN" sz="1100" kern="1200" dirty="0">
                <a:solidFill>
                  <a:srgbClr val="000000"/>
                </a:solidFill>
                <a:effectLst/>
                <a:ea typeface="Calibri" panose="020F0502020204030204" pitchFamily="34" charset="0"/>
                <a:cs typeface="Times New Roman" panose="02020603050405020304" pitchFamily="18" charset="0"/>
              </a:rPr>
              <a:t>  for (int </a:t>
            </a:r>
            <a:r>
              <a:rPr lang="en-IN" sz="1100" kern="1200" dirty="0" err="1">
                <a:solidFill>
                  <a:srgbClr val="000000"/>
                </a:solidFill>
                <a:effectLst/>
                <a:ea typeface="Calibri" panose="020F0502020204030204" pitchFamily="34" charset="0"/>
                <a:cs typeface="Times New Roman" panose="02020603050405020304" pitchFamily="18" charset="0"/>
              </a:rPr>
              <a:t>i</a:t>
            </a:r>
            <a:r>
              <a:rPr lang="en-IN" sz="1100" kern="1200" dirty="0">
                <a:solidFill>
                  <a:srgbClr val="000000"/>
                </a:solidFill>
                <a:effectLst/>
                <a:ea typeface="Calibri" panose="020F0502020204030204" pitchFamily="34" charset="0"/>
                <a:cs typeface="Times New Roman" panose="02020603050405020304" pitchFamily="18" charset="0"/>
              </a:rPr>
              <a:t> = 0; </a:t>
            </a:r>
            <a:r>
              <a:rPr lang="en-IN" sz="1100" kern="1200" dirty="0" err="1">
                <a:solidFill>
                  <a:srgbClr val="000000"/>
                </a:solidFill>
                <a:effectLst/>
                <a:ea typeface="Calibri" panose="020F0502020204030204" pitchFamily="34" charset="0"/>
                <a:cs typeface="Times New Roman" panose="02020603050405020304" pitchFamily="18" charset="0"/>
              </a:rPr>
              <a:t>i</a:t>
            </a:r>
            <a:r>
              <a:rPr lang="en-IN" sz="1100" kern="1200" dirty="0">
                <a:solidFill>
                  <a:srgbClr val="000000"/>
                </a:solidFill>
                <a:effectLst/>
                <a:ea typeface="Calibri" panose="020F0502020204030204" pitchFamily="34" charset="0"/>
                <a:cs typeface="Times New Roman" panose="02020603050405020304" pitchFamily="18" charset="0"/>
              </a:rPr>
              <a:t> &lt; steps; </a:t>
            </a:r>
            <a:r>
              <a:rPr lang="en-IN" sz="1100" kern="1200" dirty="0" err="1">
                <a:solidFill>
                  <a:srgbClr val="000000"/>
                </a:solidFill>
                <a:effectLst/>
                <a:ea typeface="Calibri" panose="020F0502020204030204" pitchFamily="34" charset="0"/>
                <a:cs typeface="Times New Roman" panose="02020603050405020304" pitchFamily="18" charset="0"/>
              </a:rPr>
              <a:t>i</a:t>
            </a:r>
            <a:r>
              <a:rPr lang="en-IN" sz="1100" kern="1200" dirty="0">
                <a:solidFill>
                  <a:srgbClr val="000000"/>
                </a:solidFill>
                <a:effectLst/>
                <a:ea typeface="Calibri" panose="020F0502020204030204" pitchFamily="34" charset="0"/>
                <a:cs typeface="Times New Roman" panose="02020603050405020304" pitchFamily="18" charset="0"/>
              </a:rPr>
              <a:t>++) {</a:t>
            </a:r>
            <a:r>
              <a:rPr lang="en-IN" sz="1100" kern="1200" dirty="0" err="1">
                <a:solidFill>
                  <a:srgbClr val="FF0000"/>
                </a:solidFill>
                <a:effectLst/>
                <a:ea typeface="Calibri" panose="020F0502020204030204" pitchFamily="34" charset="0"/>
                <a:cs typeface="Times New Roman" panose="02020603050405020304" pitchFamily="18" charset="0"/>
              </a:rPr>
              <a:t>digitalWrite</a:t>
            </a:r>
            <a:r>
              <a:rPr lang="en-IN" sz="1100" kern="1200" dirty="0">
                <a:solidFill>
                  <a:srgbClr val="000000"/>
                </a:solidFill>
                <a:effectLst/>
                <a:ea typeface="Calibri" panose="020F0502020204030204" pitchFamily="34" charset="0"/>
                <a:cs typeface="Times New Roman" panose="02020603050405020304" pitchFamily="18" charset="0"/>
              </a:rPr>
              <a:t>(</a:t>
            </a:r>
            <a:r>
              <a:rPr lang="en-IN" sz="1100" kern="1200" dirty="0" err="1">
                <a:solidFill>
                  <a:srgbClr val="000000"/>
                </a:solidFill>
                <a:effectLst/>
                <a:ea typeface="Calibri" panose="020F0502020204030204" pitchFamily="34" charset="0"/>
                <a:cs typeface="Times New Roman" panose="02020603050405020304" pitchFamily="18" charset="0"/>
              </a:rPr>
              <a:t>steppin_L</a:t>
            </a:r>
            <a:r>
              <a:rPr lang="en-IN" sz="1100" kern="1200" dirty="0">
                <a:solidFill>
                  <a:srgbClr val="000000"/>
                </a:solidFill>
                <a:effectLst/>
                <a:ea typeface="Calibri" panose="020F0502020204030204" pitchFamily="34" charset="0"/>
                <a:cs typeface="Times New Roman" panose="02020603050405020304" pitchFamily="18" charset="0"/>
              </a:rPr>
              <a:t>, </a:t>
            </a:r>
            <a:r>
              <a:rPr lang="en-IN" sz="1100" kern="1200" dirty="0">
                <a:solidFill>
                  <a:srgbClr val="00B0F0"/>
                </a:solidFill>
                <a:effectLst/>
                <a:ea typeface="Calibri" panose="020F0502020204030204" pitchFamily="34" charset="0"/>
                <a:cs typeface="Times New Roman" panose="02020603050405020304" pitchFamily="18" charset="0"/>
              </a:rPr>
              <a:t>LOW</a:t>
            </a:r>
            <a:r>
              <a:rPr lang="en-IN" sz="1100" kern="1200" dirty="0">
                <a:solidFill>
                  <a:srgbClr val="000000"/>
                </a:solidFill>
                <a:effectLst/>
                <a:ea typeface="Calibri" panose="020F0502020204030204" pitchFamily="34" charset="0"/>
                <a:cs typeface="Times New Roman" panose="02020603050405020304" pitchFamily="18" charset="0"/>
              </a:rPr>
              <a:t>);    </a:t>
            </a:r>
            <a:r>
              <a:rPr lang="en-IN" sz="1100" kern="1200" dirty="0" err="1">
                <a:solidFill>
                  <a:srgbClr val="FF0000"/>
                </a:solidFill>
                <a:effectLst/>
                <a:ea typeface="Calibri" panose="020F0502020204030204" pitchFamily="34" charset="0"/>
                <a:cs typeface="Times New Roman" panose="02020603050405020304" pitchFamily="18" charset="0"/>
              </a:rPr>
              <a:t>digitalWrite</a:t>
            </a:r>
            <a:r>
              <a:rPr lang="en-IN" sz="1100" kern="1200" dirty="0">
                <a:solidFill>
                  <a:srgbClr val="000000"/>
                </a:solidFill>
                <a:effectLst/>
                <a:ea typeface="Calibri" panose="020F0502020204030204" pitchFamily="34" charset="0"/>
                <a:cs typeface="Times New Roman" panose="02020603050405020304" pitchFamily="18" charset="0"/>
              </a:rPr>
              <a:t>(</a:t>
            </a:r>
            <a:r>
              <a:rPr lang="en-IN" sz="1100" kern="1200" dirty="0" err="1">
                <a:solidFill>
                  <a:srgbClr val="000000"/>
                </a:solidFill>
                <a:effectLst/>
                <a:ea typeface="Calibri" panose="020F0502020204030204" pitchFamily="34" charset="0"/>
                <a:cs typeface="Times New Roman" panose="02020603050405020304" pitchFamily="18" charset="0"/>
              </a:rPr>
              <a:t>steppin_R</a:t>
            </a:r>
            <a:r>
              <a:rPr lang="en-IN" sz="1100" kern="1200" dirty="0">
                <a:solidFill>
                  <a:srgbClr val="000000"/>
                </a:solidFill>
                <a:effectLst/>
                <a:ea typeface="Calibri" panose="020F0502020204030204" pitchFamily="34" charset="0"/>
                <a:cs typeface="Times New Roman" panose="02020603050405020304" pitchFamily="18" charset="0"/>
              </a:rPr>
              <a:t>, </a:t>
            </a:r>
            <a:r>
              <a:rPr lang="en-IN" sz="1100" kern="1200" dirty="0">
                <a:solidFill>
                  <a:srgbClr val="00B0F0"/>
                </a:solidFill>
                <a:effectLst/>
                <a:ea typeface="Calibri" panose="020F0502020204030204" pitchFamily="34" charset="0"/>
                <a:cs typeface="Times New Roman" panose="02020603050405020304" pitchFamily="18" charset="0"/>
              </a:rPr>
              <a:t>LOW</a:t>
            </a:r>
            <a:r>
              <a:rPr lang="en-IN" sz="1100" kern="1200" dirty="0">
                <a:solidFill>
                  <a:srgbClr val="000000"/>
                </a:solidFill>
                <a:effectLst/>
                <a:ea typeface="Calibri" panose="020F0502020204030204" pitchFamily="34" charset="0"/>
                <a:cs typeface="Times New Roman" panose="02020603050405020304" pitchFamily="18" charset="0"/>
              </a:rPr>
              <a:t>);    </a:t>
            </a:r>
            <a:r>
              <a:rPr lang="en-IN" sz="1100" kern="1200" dirty="0" err="1">
                <a:solidFill>
                  <a:srgbClr val="FF0000"/>
                </a:solidFill>
                <a:effectLst/>
                <a:ea typeface="Calibri" panose="020F0502020204030204" pitchFamily="34" charset="0"/>
                <a:cs typeface="Times New Roman" panose="02020603050405020304" pitchFamily="18" charset="0"/>
              </a:rPr>
              <a:t>digitalWrite</a:t>
            </a:r>
            <a:r>
              <a:rPr lang="en-IN" sz="1100" kern="1200" dirty="0">
                <a:solidFill>
                  <a:srgbClr val="000000"/>
                </a:solidFill>
                <a:effectLst/>
                <a:ea typeface="Calibri" panose="020F0502020204030204" pitchFamily="34" charset="0"/>
                <a:cs typeface="Times New Roman" panose="02020603050405020304" pitchFamily="18" charset="0"/>
              </a:rPr>
              <a:t>(</a:t>
            </a:r>
            <a:r>
              <a:rPr lang="en-IN" sz="1100" kern="1200" dirty="0" err="1">
                <a:solidFill>
                  <a:srgbClr val="000000"/>
                </a:solidFill>
                <a:effectLst/>
                <a:ea typeface="Calibri" panose="020F0502020204030204" pitchFamily="34" charset="0"/>
                <a:cs typeface="Times New Roman" panose="02020603050405020304" pitchFamily="18" charset="0"/>
              </a:rPr>
              <a:t>steppin_L</a:t>
            </a:r>
            <a:r>
              <a:rPr lang="en-IN" sz="1100" kern="1200" dirty="0">
                <a:solidFill>
                  <a:srgbClr val="000000"/>
                </a:solidFill>
                <a:effectLst/>
                <a:ea typeface="Calibri" panose="020F0502020204030204" pitchFamily="34" charset="0"/>
                <a:cs typeface="Times New Roman" panose="02020603050405020304" pitchFamily="18" charset="0"/>
              </a:rPr>
              <a:t>, </a:t>
            </a:r>
            <a:r>
              <a:rPr lang="en-IN" sz="1100" kern="1200" dirty="0">
                <a:solidFill>
                  <a:srgbClr val="00B0F0"/>
                </a:solidFill>
                <a:effectLst/>
                <a:ea typeface="Calibri" panose="020F0502020204030204" pitchFamily="34" charset="0"/>
                <a:cs typeface="Times New Roman" panose="02020603050405020304" pitchFamily="18" charset="0"/>
              </a:rPr>
              <a:t>HIGH</a:t>
            </a:r>
            <a:r>
              <a:rPr lang="en-IN" sz="1100" kern="1200" dirty="0">
                <a:solidFill>
                  <a:srgbClr val="000000"/>
                </a:solidFill>
                <a:effectLst/>
                <a:ea typeface="Calibri" panose="020F0502020204030204" pitchFamily="34" charset="0"/>
                <a:cs typeface="Times New Roman" panose="02020603050405020304" pitchFamily="18" charset="0"/>
              </a:rPr>
              <a:t>);    </a:t>
            </a:r>
            <a:r>
              <a:rPr lang="en-IN" sz="1100" kern="1200" dirty="0" err="1">
                <a:solidFill>
                  <a:srgbClr val="FF0000"/>
                </a:solidFill>
                <a:effectLst/>
                <a:ea typeface="Calibri" panose="020F0502020204030204" pitchFamily="34" charset="0"/>
                <a:cs typeface="Times New Roman" panose="02020603050405020304" pitchFamily="18" charset="0"/>
              </a:rPr>
              <a:t>digitalWrite</a:t>
            </a:r>
            <a:r>
              <a:rPr lang="en-IN" sz="1100" kern="1200" dirty="0">
                <a:solidFill>
                  <a:srgbClr val="000000"/>
                </a:solidFill>
                <a:effectLst/>
                <a:ea typeface="Calibri" panose="020F0502020204030204" pitchFamily="34" charset="0"/>
                <a:cs typeface="Times New Roman" panose="02020603050405020304" pitchFamily="18" charset="0"/>
              </a:rPr>
              <a:t>(</a:t>
            </a:r>
            <a:r>
              <a:rPr lang="en-IN" sz="1100" kern="1200" dirty="0" err="1">
                <a:solidFill>
                  <a:srgbClr val="000000"/>
                </a:solidFill>
                <a:effectLst/>
                <a:ea typeface="Calibri" panose="020F0502020204030204" pitchFamily="34" charset="0"/>
                <a:cs typeface="Times New Roman" panose="02020603050405020304" pitchFamily="18" charset="0"/>
              </a:rPr>
              <a:t>steppin_R</a:t>
            </a:r>
            <a:r>
              <a:rPr lang="en-IN" sz="1100" kern="1200" dirty="0">
                <a:solidFill>
                  <a:srgbClr val="000000"/>
                </a:solidFill>
                <a:effectLst/>
                <a:ea typeface="Calibri" panose="020F0502020204030204" pitchFamily="34" charset="0"/>
                <a:cs typeface="Times New Roman" panose="02020603050405020304" pitchFamily="18" charset="0"/>
              </a:rPr>
              <a:t>, </a:t>
            </a:r>
            <a:r>
              <a:rPr lang="en-IN" sz="1100" kern="1200" dirty="0">
                <a:solidFill>
                  <a:srgbClr val="00B0F0"/>
                </a:solidFill>
                <a:effectLst/>
                <a:ea typeface="Calibri" panose="020F0502020204030204" pitchFamily="34" charset="0"/>
                <a:cs typeface="Times New Roman" panose="02020603050405020304" pitchFamily="18" charset="0"/>
              </a:rPr>
              <a:t>HIGH</a:t>
            </a:r>
            <a:r>
              <a:rPr lang="en-IN" sz="1100" kern="1200" dirty="0">
                <a:solidFill>
                  <a:srgbClr val="000000"/>
                </a:solidFill>
                <a:effectLst/>
                <a:ea typeface="Calibri" panose="020F0502020204030204" pitchFamily="34" charset="0"/>
                <a:cs typeface="Times New Roman" panose="02020603050405020304" pitchFamily="18" charset="0"/>
              </a:rPr>
              <a:t>);    </a:t>
            </a:r>
            <a:r>
              <a:rPr lang="en-IN" sz="1100" kern="1200" dirty="0">
                <a:solidFill>
                  <a:srgbClr val="FF0000"/>
                </a:solidFill>
                <a:effectLst/>
                <a:ea typeface="Calibri" panose="020F0502020204030204" pitchFamily="34" charset="0"/>
                <a:cs typeface="Times New Roman" panose="02020603050405020304" pitchFamily="18" charset="0"/>
              </a:rPr>
              <a:t>delay</a:t>
            </a:r>
            <a:r>
              <a:rPr lang="en-IN" sz="1100" kern="1200" dirty="0">
                <a:solidFill>
                  <a:srgbClr val="000000"/>
                </a:solidFill>
                <a:effectLst/>
                <a:ea typeface="Calibri" panose="020F0502020204030204" pitchFamily="34" charset="0"/>
                <a:cs typeface="Times New Roman" panose="02020603050405020304" pitchFamily="18" charset="0"/>
              </a:rPr>
              <a:t>(5);  }}</a:t>
            </a:r>
            <a:endParaRPr lang="en-IN" sz="1100" dirty="0">
              <a:effectLst/>
              <a:ea typeface="Calibri" panose="020F0502020204030204" pitchFamily="34" charset="0"/>
              <a:cs typeface="Times New Roman" panose="02020603050405020304" pitchFamily="18" charset="0"/>
            </a:endParaRPr>
          </a:p>
        </p:txBody>
      </p:sp>
      <p:sp>
        <p:nvSpPr>
          <p:cNvPr id="5" name="TextBox 3">
            <a:extLst>
              <a:ext uri="{FF2B5EF4-FFF2-40B4-BE49-F238E27FC236}">
                <a16:creationId xmlns:a16="http://schemas.microsoft.com/office/drawing/2014/main" xmlns="" id="{6AFF219B-8B25-4ADC-8340-6A49A328D862}"/>
              </a:ext>
            </a:extLst>
          </p:cNvPr>
          <p:cNvSpPr txBox="1"/>
          <p:nvPr/>
        </p:nvSpPr>
        <p:spPr>
          <a:xfrm>
            <a:off x="2853826" y="909928"/>
            <a:ext cx="1754505" cy="4319272"/>
          </a:xfrm>
          <a:prstGeom prst="rect">
            <a:avLst/>
          </a:prstGeom>
        </p:spPr>
        <p:style>
          <a:lnRef idx="2">
            <a:schemeClr val="accent4"/>
          </a:lnRef>
          <a:fillRef idx="1">
            <a:schemeClr val="lt1"/>
          </a:fillRef>
          <a:effectRef idx="0">
            <a:schemeClr val="accent4"/>
          </a:effectRef>
          <a:fontRef idx="minor">
            <a:schemeClr val="dk1"/>
          </a:fontRef>
        </p:style>
        <p:txBody>
          <a:bodyPr wrap="square" rtlCol="0">
            <a:noAutofit/>
          </a:bodyPr>
          <a:lstStyle/>
          <a:p>
            <a:pPr>
              <a:lnSpc>
                <a:spcPct val="107000"/>
              </a:lnSpc>
              <a:spcAft>
                <a:spcPts val="800"/>
              </a:spcAft>
            </a:pPr>
            <a:r>
              <a:rPr lang="en-IN" sz="1100" kern="1200" dirty="0">
                <a:solidFill>
                  <a:srgbClr val="00B0F0"/>
                </a:solidFill>
                <a:effectLst/>
                <a:ea typeface="Calibri" panose="020F0502020204030204" pitchFamily="34" charset="0"/>
                <a:cs typeface="Times New Roman" panose="02020603050405020304" pitchFamily="18" charset="0"/>
              </a:rPr>
              <a:t>void</a:t>
            </a:r>
            <a:r>
              <a:rPr lang="en-IN" sz="1100" kern="1200" dirty="0">
                <a:solidFill>
                  <a:srgbClr val="000000"/>
                </a:solidFill>
                <a:effectLst/>
                <a:ea typeface="Calibri" panose="020F0502020204030204" pitchFamily="34" charset="0"/>
                <a:cs typeface="Times New Roman" panose="02020603050405020304" pitchFamily="18" charset="0"/>
              </a:rPr>
              <a:t> right(</a:t>
            </a:r>
            <a:r>
              <a:rPr lang="en-IN" sz="1100" kern="1200" dirty="0">
                <a:solidFill>
                  <a:srgbClr val="00B0F0"/>
                </a:solidFill>
                <a:effectLst/>
                <a:ea typeface="Calibri" panose="020F0502020204030204" pitchFamily="34" charset="0"/>
                <a:cs typeface="Times New Roman" panose="02020603050405020304" pitchFamily="18" charset="0"/>
              </a:rPr>
              <a:t>double</a:t>
            </a:r>
            <a:r>
              <a:rPr lang="en-IN" sz="1100" kern="1200" dirty="0">
                <a:solidFill>
                  <a:srgbClr val="000000"/>
                </a:solidFill>
                <a:effectLst/>
                <a:ea typeface="Calibri" panose="020F0502020204030204" pitchFamily="34" charset="0"/>
                <a:cs typeface="Times New Roman" panose="02020603050405020304" pitchFamily="18" charset="0"/>
              </a:rPr>
              <a:t> degrees) {</a:t>
            </a:r>
            <a:endParaRPr lang="en-IN" sz="1100" dirty="0">
              <a:effectLst/>
              <a:ea typeface="Calibri" panose="020F0502020204030204" pitchFamily="34" charset="0"/>
              <a:cs typeface="Times New Roman" panose="02020603050405020304" pitchFamily="18" charset="0"/>
            </a:endParaRPr>
          </a:p>
          <a:p>
            <a:pPr>
              <a:lnSpc>
                <a:spcPct val="107000"/>
              </a:lnSpc>
              <a:spcAft>
                <a:spcPts val="800"/>
              </a:spcAft>
            </a:pPr>
            <a:r>
              <a:rPr lang="en-IN" sz="1100" kern="1200" dirty="0">
                <a:solidFill>
                  <a:srgbClr val="000000"/>
                </a:solidFill>
                <a:effectLst/>
                <a:ea typeface="Calibri" panose="020F0502020204030204" pitchFamily="34" charset="0"/>
                <a:cs typeface="Times New Roman" panose="02020603050405020304" pitchFamily="18" charset="0"/>
              </a:rPr>
              <a:t>  </a:t>
            </a:r>
            <a:r>
              <a:rPr lang="en-IN" sz="1100" kern="1200" dirty="0">
                <a:solidFill>
                  <a:srgbClr val="00B0F0"/>
                </a:solidFill>
                <a:effectLst/>
                <a:ea typeface="Calibri" panose="020F0502020204030204" pitchFamily="34" charset="0"/>
                <a:cs typeface="Times New Roman" panose="02020603050405020304" pitchFamily="18" charset="0"/>
              </a:rPr>
              <a:t>double</a:t>
            </a:r>
            <a:r>
              <a:rPr lang="en-IN" sz="1100" kern="1200" dirty="0">
                <a:solidFill>
                  <a:srgbClr val="000000"/>
                </a:solidFill>
                <a:effectLst/>
                <a:ea typeface="Calibri" panose="020F0502020204030204" pitchFamily="34" charset="0"/>
                <a:cs typeface="Times New Roman" panose="02020603050405020304" pitchFamily="18" charset="0"/>
              </a:rPr>
              <a:t> rotation = degrees / 360;</a:t>
            </a:r>
            <a:endParaRPr lang="en-IN" sz="1100" dirty="0">
              <a:effectLst/>
              <a:ea typeface="Calibri" panose="020F0502020204030204" pitchFamily="34" charset="0"/>
              <a:cs typeface="Times New Roman" panose="02020603050405020304" pitchFamily="18" charset="0"/>
            </a:endParaRPr>
          </a:p>
          <a:p>
            <a:pPr>
              <a:lnSpc>
                <a:spcPct val="107000"/>
              </a:lnSpc>
              <a:spcAft>
                <a:spcPts val="800"/>
              </a:spcAft>
            </a:pPr>
            <a:r>
              <a:rPr lang="en-IN" sz="1100" kern="1200" dirty="0">
                <a:solidFill>
                  <a:srgbClr val="000000"/>
                </a:solidFill>
                <a:effectLst/>
                <a:ea typeface="Calibri" panose="020F0502020204030204" pitchFamily="34" charset="0"/>
                <a:cs typeface="Times New Roman" panose="02020603050405020304" pitchFamily="18" charset="0"/>
              </a:rPr>
              <a:t>  </a:t>
            </a:r>
            <a:r>
              <a:rPr lang="en-IN" sz="1100" kern="1200" dirty="0">
                <a:solidFill>
                  <a:srgbClr val="00B0F0"/>
                </a:solidFill>
                <a:effectLst/>
                <a:ea typeface="Calibri" panose="020F0502020204030204" pitchFamily="34" charset="0"/>
                <a:cs typeface="Times New Roman" panose="02020603050405020304" pitchFamily="18" charset="0"/>
              </a:rPr>
              <a:t>double</a:t>
            </a:r>
            <a:r>
              <a:rPr lang="en-IN" sz="1100" kern="1200" dirty="0">
                <a:solidFill>
                  <a:srgbClr val="000000"/>
                </a:solidFill>
                <a:effectLst/>
                <a:ea typeface="Calibri" panose="020F0502020204030204" pitchFamily="34" charset="0"/>
                <a:cs typeface="Times New Roman" panose="02020603050405020304" pitchFamily="18" charset="0"/>
              </a:rPr>
              <a:t> distance = </a:t>
            </a:r>
            <a:r>
              <a:rPr lang="en-IN" sz="1100" kern="1200" dirty="0" err="1">
                <a:solidFill>
                  <a:srgbClr val="000000"/>
                </a:solidFill>
                <a:effectLst/>
                <a:ea typeface="Calibri" panose="020F0502020204030204" pitchFamily="34" charset="0"/>
                <a:cs typeface="Times New Roman" panose="02020603050405020304" pitchFamily="18" charset="0"/>
              </a:rPr>
              <a:t>dist</a:t>
            </a:r>
            <a:r>
              <a:rPr lang="en-IN" sz="1100" kern="1200" dirty="0">
                <a:solidFill>
                  <a:srgbClr val="000000"/>
                </a:solidFill>
                <a:effectLst/>
                <a:ea typeface="Calibri" panose="020F0502020204030204" pitchFamily="34" charset="0"/>
                <a:cs typeface="Times New Roman" panose="02020603050405020304" pitchFamily="18" charset="0"/>
              </a:rPr>
              <a:t> * 3.14 * rotation;</a:t>
            </a:r>
            <a:endParaRPr lang="en-IN" sz="1100" dirty="0">
              <a:effectLst/>
              <a:ea typeface="Calibri" panose="020F0502020204030204" pitchFamily="34" charset="0"/>
              <a:cs typeface="Times New Roman" panose="02020603050405020304" pitchFamily="18" charset="0"/>
            </a:endParaRPr>
          </a:p>
          <a:p>
            <a:pPr>
              <a:lnSpc>
                <a:spcPct val="107000"/>
              </a:lnSpc>
              <a:spcAft>
                <a:spcPts val="800"/>
              </a:spcAft>
            </a:pPr>
            <a:r>
              <a:rPr lang="en-IN" sz="1100" kern="1200" dirty="0">
                <a:solidFill>
                  <a:srgbClr val="000000"/>
                </a:solidFill>
                <a:effectLst/>
                <a:ea typeface="Calibri" panose="020F0502020204030204" pitchFamily="34" charset="0"/>
                <a:cs typeface="Times New Roman" panose="02020603050405020304" pitchFamily="18" charset="0"/>
              </a:rPr>
              <a:t>  </a:t>
            </a:r>
            <a:r>
              <a:rPr lang="en-IN" sz="1100" kern="1200" dirty="0">
                <a:solidFill>
                  <a:srgbClr val="00B0F0"/>
                </a:solidFill>
                <a:effectLst/>
                <a:ea typeface="Calibri" panose="020F0502020204030204" pitchFamily="34" charset="0"/>
                <a:cs typeface="Times New Roman" panose="02020603050405020304" pitchFamily="18" charset="0"/>
              </a:rPr>
              <a:t>int</a:t>
            </a:r>
            <a:r>
              <a:rPr lang="en-IN" sz="1100" kern="1200" dirty="0">
                <a:solidFill>
                  <a:srgbClr val="000000"/>
                </a:solidFill>
                <a:effectLst/>
                <a:ea typeface="Calibri" panose="020F0502020204030204" pitchFamily="34" charset="0"/>
                <a:cs typeface="Times New Roman" panose="02020603050405020304" pitchFamily="18" charset="0"/>
              </a:rPr>
              <a:t> steps = step(distance);</a:t>
            </a:r>
            <a:endParaRPr lang="en-IN" sz="1100" dirty="0">
              <a:effectLst/>
              <a:ea typeface="Calibri" panose="020F0502020204030204" pitchFamily="34" charset="0"/>
              <a:cs typeface="Times New Roman" panose="02020603050405020304" pitchFamily="18" charset="0"/>
            </a:endParaRPr>
          </a:p>
          <a:p>
            <a:pPr>
              <a:lnSpc>
                <a:spcPct val="107000"/>
              </a:lnSpc>
              <a:spcAft>
                <a:spcPts val="800"/>
              </a:spcAft>
            </a:pPr>
            <a:r>
              <a:rPr lang="en-IN" sz="1100" kern="1200" dirty="0">
                <a:solidFill>
                  <a:srgbClr val="000000"/>
                </a:solidFill>
                <a:effectLst/>
                <a:ea typeface="Calibri" panose="020F0502020204030204" pitchFamily="34" charset="0"/>
                <a:cs typeface="Times New Roman" panose="02020603050405020304" pitchFamily="18" charset="0"/>
              </a:rPr>
              <a:t>  </a:t>
            </a:r>
            <a:r>
              <a:rPr lang="en-IN" sz="1100" kern="1200" dirty="0" err="1">
                <a:solidFill>
                  <a:srgbClr val="FF0000"/>
                </a:solidFill>
                <a:effectLst/>
                <a:ea typeface="Calibri" panose="020F0502020204030204" pitchFamily="34" charset="0"/>
                <a:cs typeface="Times New Roman" panose="02020603050405020304" pitchFamily="18" charset="0"/>
              </a:rPr>
              <a:t>digitalWrite</a:t>
            </a:r>
            <a:r>
              <a:rPr lang="en-IN" sz="1100" kern="1200" dirty="0">
                <a:solidFill>
                  <a:srgbClr val="000000"/>
                </a:solidFill>
                <a:effectLst/>
                <a:ea typeface="Calibri" panose="020F0502020204030204" pitchFamily="34" charset="0"/>
                <a:cs typeface="Times New Roman" panose="02020603050405020304" pitchFamily="18" charset="0"/>
              </a:rPr>
              <a:t>(</a:t>
            </a:r>
            <a:r>
              <a:rPr lang="en-IN" sz="1100" kern="1200" dirty="0" err="1">
                <a:solidFill>
                  <a:srgbClr val="000000"/>
                </a:solidFill>
                <a:effectLst/>
                <a:ea typeface="Calibri" panose="020F0502020204030204" pitchFamily="34" charset="0"/>
                <a:cs typeface="Times New Roman" panose="02020603050405020304" pitchFamily="18" charset="0"/>
              </a:rPr>
              <a:t>dirpin_L</a:t>
            </a:r>
            <a:r>
              <a:rPr lang="en-IN" sz="1100" kern="1200" dirty="0">
                <a:solidFill>
                  <a:srgbClr val="000000"/>
                </a:solidFill>
                <a:effectLst/>
                <a:ea typeface="Calibri" panose="020F0502020204030204" pitchFamily="34" charset="0"/>
                <a:cs typeface="Times New Roman" panose="02020603050405020304" pitchFamily="18" charset="0"/>
              </a:rPr>
              <a:t>, </a:t>
            </a:r>
            <a:r>
              <a:rPr lang="en-IN" sz="1100" kern="1200" dirty="0">
                <a:solidFill>
                  <a:srgbClr val="00B0F0"/>
                </a:solidFill>
                <a:effectLst/>
                <a:ea typeface="Calibri" panose="020F0502020204030204" pitchFamily="34" charset="0"/>
                <a:cs typeface="Times New Roman" panose="02020603050405020304" pitchFamily="18" charset="0"/>
              </a:rPr>
              <a:t>LOW</a:t>
            </a:r>
            <a:r>
              <a:rPr lang="en-IN" sz="1100" kern="1200" dirty="0">
                <a:solidFill>
                  <a:srgbClr val="000000"/>
                </a:solidFill>
                <a:effectLst/>
                <a:ea typeface="Calibri" panose="020F0502020204030204" pitchFamily="34" charset="0"/>
                <a:cs typeface="Times New Roman" panose="02020603050405020304" pitchFamily="18" charset="0"/>
              </a:rPr>
              <a:t>); </a:t>
            </a:r>
            <a:endParaRPr lang="en-IN" sz="1100" dirty="0">
              <a:effectLst/>
              <a:ea typeface="Calibri" panose="020F0502020204030204" pitchFamily="34" charset="0"/>
              <a:cs typeface="Times New Roman" panose="02020603050405020304" pitchFamily="18" charset="0"/>
            </a:endParaRPr>
          </a:p>
          <a:p>
            <a:pPr>
              <a:lnSpc>
                <a:spcPct val="107000"/>
              </a:lnSpc>
              <a:spcAft>
                <a:spcPts val="800"/>
              </a:spcAft>
            </a:pPr>
            <a:r>
              <a:rPr lang="en-IN" sz="1100" kern="1200" dirty="0">
                <a:solidFill>
                  <a:srgbClr val="000000"/>
                </a:solidFill>
                <a:effectLst/>
                <a:ea typeface="Calibri" panose="020F0502020204030204" pitchFamily="34" charset="0"/>
                <a:cs typeface="Times New Roman" panose="02020603050405020304" pitchFamily="18" charset="0"/>
              </a:rPr>
              <a:t>  </a:t>
            </a:r>
            <a:r>
              <a:rPr lang="en-IN" sz="1100" kern="1200" dirty="0" err="1">
                <a:solidFill>
                  <a:srgbClr val="FF0000"/>
                </a:solidFill>
                <a:effectLst/>
                <a:ea typeface="Calibri" panose="020F0502020204030204" pitchFamily="34" charset="0"/>
                <a:cs typeface="Times New Roman" panose="02020603050405020304" pitchFamily="18" charset="0"/>
              </a:rPr>
              <a:t>digitalWrite</a:t>
            </a:r>
            <a:r>
              <a:rPr lang="en-IN" sz="1100" kern="1200" dirty="0">
                <a:solidFill>
                  <a:srgbClr val="000000"/>
                </a:solidFill>
                <a:effectLst/>
                <a:ea typeface="Calibri" panose="020F0502020204030204" pitchFamily="34" charset="0"/>
                <a:cs typeface="Times New Roman" panose="02020603050405020304" pitchFamily="18" charset="0"/>
              </a:rPr>
              <a:t>(</a:t>
            </a:r>
            <a:r>
              <a:rPr lang="en-IN" sz="1100" kern="1200" dirty="0" err="1">
                <a:solidFill>
                  <a:srgbClr val="000000"/>
                </a:solidFill>
                <a:effectLst/>
                <a:ea typeface="Calibri" panose="020F0502020204030204" pitchFamily="34" charset="0"/>
                <a:cs typeface="Times New Roman" panose="02020603050405020304" pitchFamily="18" charset="0"/>
              </a:rPr>
              <a:t>dirpin_R</a:t>
            </a:r>
            <a:r>
              <a:rPr lang="en-IN" sz="1100" kern="1200" dirty="0">
                <a:solidFill>
                  <a:srgbClr val="000000"/>
                </a:solidFill>
                <a:effectLst/>
                <a:ea typeface="Calibri" panose="020F0502020204030204" pitchFamily="34" charset="0"/>
                <a:cs typeface="Times New Roman" panose="02020603050405020304" pitchFamily="18" charset="0"/>
              </a:rPr>
              <a:t>, </a:t>
            </a:r>
            <a:r>
              <a:rPr lang="en-IN" sz="1100" kern="1200" dirty="0">
                <a:solidFill>
                  <a:srgbClr val="00B0F0"/>
                </a:solidFill>
                <a:effectLst/>
                <a:ea typeface="Calibri" panose="020F0502020204030204" pitchFamily="34" charset="0"/>
                <a:cs typeface="Times New Roman" panose="02020603050405020304" pitchFamily="18" charset="0"/>
              </a:rPr>
              <a:t>LOW</a:t>
            </a:r>
            <a:r>
              <a:rPr lang="en-IN" sz="1100" kern="1200" dirty="0">
                <a:solidFill>
                  <a:srgbClr val="000000"/>
                </a:solidFill>
                <a:effectLst/>
                <a:ea typeface="Calibri" panose="020F0502020204030204" pitchFamily="34" charset="0"/>
                <a:cs typeface="Times New Roman" panose="02020603050405020304" pitchFamily="18" charset="0"/>
              </a:rPr>
              <a:t>);</a:t>
            </a:r>
            <a:endParaRPr lang="en-IN" sz="1100" dirty="0">
              <a:effectLst/>
              <a:ea typeface="Calibri" panose="020F0502020204030204" pitchFamily="34" charset="0"/>
              <a:cs typeface="Times New Roman" panose="02020603050405020304" pitchFamily="18" charset="0"/>
            </a:endParaRPr>
          </a:p>
          <a:p>
            <a:pPr>
              <a:lnSpc>
                <a:spcPct val="107000"/>
              </a:lnSpc>
              <a:spcAft>
                <a:spcPts val="800"/>
              </a:spcAft>
            </a:pPr>
            <a:r>
              <a:rPr lang="en-IN" sz="1100" kern="1200" dirty="0">
                <a:solidFill>
                  <a:srgbClr val="000000"/>
                </a:solidFill>
                <a:effectLst/>
                <a:ea typeface="Calibri" panose="020F0502020204030204" pitchFamily="34" charset="0"/>
                <a:cs typeface="Times New Roman" panose="02020603050405020304" pitchFamily="18" charset="0"/>
              </a:rPr>
              <a:t>  for (int </a:t>
            </a:r>
            <a:r>
              <a:rPr lang="en-IN" sz="1100" kern="1200" dirty="0" err="1">
                <a:solidFill>
                  <a:srgbClr val="000000"/>
                </a:solidFill>
                <a:effectLst/>
                <a:ea typeface="Calibri" panose="020F0502020204030204" pitchFamily="34" charset="0"/>
                <a:cs typeface="Times New Roman" panose="02020603050405020304" pitchFamily="18" charset="0"/>
              </a:rPr>
              <a:t>i</a:t>
            </a:r>
            <a:r>
              <a:rPr lang="en-IN" sz="1100" kern="1200" dirty="0">
                <a:solidFill>
                  <a:srgbClr val="000000"/>
                </a:solidFill>
                <a:effectLst/>
                <a:ea typeface="Calibri" panose="020F0502020204030204" pitchFamily="34" charset="0"/>
                <a:cs typeface="Times New Roman" panose="02020603050405020304" pitchFamily="18" charset="0"/>
              </a:rPr>
              <a:t> = 0; </a:t>
            </a:r>
            <a:r>
              <a:rPr lang="en-IN" sz="1100" kern="1200" dirty="0" err="1">
                <a:solidFill>
                  <a:srgbClr val="000000"/>
                </a:solidFill>
                <a:effectLst/>
                <a:ea typeface="Calibri" panose="020F0502020204030204" pitchFamily="34" charset="0"/>
                <a:cs typeface="Times New Roman" panose="02020603050405020304" pitchFamily="18" charset="0"/>
              </a:rPr>
              <a:t>i</a:t>
            </a:r>
            <a:r>
              <a:rPr lang="en-IN" sz="1100" kern="1200" dirty="0">
                <a:solidFill>
                  <a:srgbClr val="000000"/>
                </a:solidFill>
                <a:effectLst/>
                <a:ea typeface="Calibri" panose="020F0502020204030204" pitchFamily="34" charset="0"/>
                <a:cs typeface="Times New Roman" panose="02020603050405020304" pitchFamily="18" charset="0"/>
              </a:rPr>
              <a:t> &lt; steps; </a:t>
            </a:r>
            <a:r>
              <a:rPr lang="en-IN" sz="1100" kern="1200" dirty="0" err="1">
                <a:solidFill>
                  <a:srgbClr val="000000"/>
                </a:solidFill>
                <a:effectLst/>
                <a:ea typeface="Calibri" panose="020F0502020204030204" pitchFamily="34" charset="0"/>
                <a:cs typeface="Times New Roman" panose="02020603050405020304" pitchFamily="18" charset="0"/>
              </a:rPr>
              <a:t>i</a:t>
            </a:r>
            <a:r>
              <a:rPr lang="en-IN" sz="1100" kern="1200" dirty="0">
                <a:solidFill>
                  <a:srgbClr val="000000"/>
                </a:solidFill>
                <a:effectLst/>
                <a:ea typeface="Calibri" panose="020F0502020204030204" pitchFamily="34" charset="0"/>
                <a:cs typeface="Times New Roman" panose="02020603050405020304" pitchFamily="18" charset="0"/>
              </a:rPr>
              <a:t>++) {</a:t>
            </a:r>
            <a:r>
              <a:rPr lang="en-IN" sz="1100" kern="1200" dirty="0" err="1">
                <a:solidFill>
                  <a:srgbClr val="FF0000"/>
                </a:solidFill>
                <a:effectLst/>
                <a:ea typeface="Calibri" panose="020F0502020204030204" pitchFamily="34" charset="0"/>
                <a:cs typeface="Times New Roman" panose="02020603050405020304" pitchFamily="18" charset="0"/>
              </a:rPr>
              <a:t>digitalWrite</a:t>
            </a:r>
            <a:r>
              <a:rPr lang="en-IN" sz="1100" kern="1200" dirty="0">
                <a:solidFill>
                  <a:srgbClr val="000000"/>
                </a:solidFill>
                <a:effectLst/>
                <a:ea typeface="Calibri" panose="020F0502020204030204" pitchFamily="34" charset="0"/>
                <a:cs typeface="Times New Roman" panose="02020603050405020304" pitchFamily="18" charset="0"/>
              </a:rPr>
              <a:t>(</a:t>
            </a:r>
            <a:r>
              <a:rPr lang="en-IN" sz="1100" kern="1200" dirty="0" err="1">
                <a:solidFill>
                  <a:srgbClr val="000000"/>
                </a:solidFill>
                <a:effectLst/>
                <a:ea typeface="Calibri" panose="020F0502020204030204" pitchFamily="34" charset="0"/>
                <a:cs typeface="Times New Roman" panose="02020603050405020304" pitchFamily="18" charset="0"/>
              </a:rPr>
              <a:t>steppin_L</a:t>
            </a:r>
            <a:r>
              <a:rPr lang="en-IN" sz="1100" kern="1200" dirty="0">
                <a:solidFill>
                  <a:srgbClr val="000000"/>
                </a:solidFill>
                <a:effectLst/>
                <a:ea typeface="Calibri" panose="020F0502020204030204" pitchFamily="34" charset="0"/>
                <a:cs typeface="Times New Roman" panose="02020603050405020304" pitchFamily="18" charset="0"/>
              </a:rPr>
              <a:t>, </a:t>
            </a:r>
            <a:r>
              <a:rPr lang="en-IN" sz="1100" kern="1200" dirty="0">
                <a:solidFill>
                  <a:srgbClr val="00B0F0"/>
                </a:solidFill>
                <a:effectLst/>
                <a:ea typeface="Calibri" panose="020F0502020204030204" pitchFamily="34" charset="0"/>
                <a:cs typeface="Times New Roman" panose="02020603050405020304" pitchFamily="18" charset="0"/>
              </a:rPr>
              <a:t>LOW</a:t>
            </a:r>
            <a:r>
              <a:rPr lang="en-IN" sz="1100" kern="1200" dirty="0">
                <a:solidFill>
                  <a:srgbClr val="000000"/>
                </a:solidFill>
                <a:effectLst/>
                <a:ea typeface="Calibri" panose="020F0502020204030204" pitchFamily="34" charset="0"/>
                <a:cs typeface="Times New Roman" panose="02020603050405020304" pitchFamily="18" charset="0"/>
              </a:rPr>
              <a:t>);    </a:t>
            </a:r>
            <a:r>
              <a:rPr lang="en-IN" sz="1100" kern="1200" dirty="0" err="1">
                <a:solidFill>
                  <a:srgbClr val="FF0000"/>
                </a:solidFill>
                <a:effectLst/>
                <a:ea typeface="Calibri" panose="020F0502020204030204" pitchFamily="34" charset="0"/>
                <a:cs typeface="Times New Roman" panose="02020603050405020304" pitchFamily="18" charset="0"/>
              </a:rPr>
              <a:t>digitalWrite</a:t>
            </a:r>
            <a:r>
              <a:rPr lang="en-IN" sz="1100" kern="1200" dirty="0">
                <a:solidFill>
                  <a:srgbClr val="000000"/>
                </a:solidFill>
                <a:effectLst/>
                <a:ea typeface="Calibri" panose="020F0502020204030204" pitchFamily="34" charset="0"/>
                <a:cs typeface="Times New Roman" panose="02020603050405020304" pitchFamily="18" charset="0"/>
              </a:rPr>
              <a:t>(</a:t>
            </a:r>
            <a:r>
              <a:rPr lang="en-IN" sz="1100" kern="1200" dirty="0" err="1">
                <a:solidFill>
                  <a:srgbClr val="000000"/>
                </a:solidFill>
                <a:effectLst/>
                <a:ea typeface="Calibri" panose="020F0502020204030204" pitchFamily="34" charset="0"/>
                <a:cs typeface="Times New Roman" panose="02020603050405020304" pitchFamily="18" charset="0"/>
              </a:rPr>
              <a:t>steppin_R</a:t>
            </a:r>
            <a:r>
              <a:rPr lang="en-IN" sz="1100" kern="1200" dirty="0">
                <a:solidFill>
                  <a:srgbClr val="000000"/>
                </a:solidFill>
                <a:effectLst/>
                <a:ea typeface="Calibri" panose="020F0502020204030204" pitchFamily="34" charset="0"/>
                <a:cs typeface="Times New Roman" panose="02020603050405020304" pitchFamily="18" charset="0"/>
              </a:rPr>
              <a:t>, </a:t>
            </a:r>
            <a:r>
              <a:rPr lang="en-IN" sz="1100" kern="1200" dirty="0">
                <a:solidFill>
                  <a:srgbClr val="00B0F0"/>
                </a:solidFill>
                <a:effectLst/>
                <a:ea typeface="Calibri" panose="020F0502020204030204" pitchFamily="34" charset="0"/>
                <a:cs typeface="Times New Roman" panose="02020603050405020304" pitchFamily="18" charset="0"/>
              </a:rPr>
              <a:t>LOW</a:t>
            </a:r>
            <a:r>
              <a:rPr lang="en-IN" sz="1100" kern="1200" dirty="0">
                <a:solidFill>
                  <a:srgbClr val="000000"/>
                </a:solidFill>
                <a:effectLst/>
                <a:ea typeface="Calibri" panose="020F0502020204030204" pitchFamily="34" charset="0"/>
                <a:cs typeface="Times New Roman" panose="02020603050405020304" pitchFamily="18" charset="0"/>
              </a:rPr>
              <a:t>);    </a:t>
            </a:r>
            <a:r>
              <a:rPr lang="en-IN" sz="1100" kern="1200" dirty="0" err="1">
                <a:solidFill>
                  <a:srgbClr val="FF0000"/>
                </a:solidFill>
                <a:effectLst/>
                <a:ea typeface="Calibri" panose="020F0502020204030204" pitchFamily="34" charset="0"/>
                <a:cs typeface="Times New Roman" panose="02020603050405020304" pitchFamily="18" charset="0"/>
              </a:rPr>
              <a:t>digitalWrite</a:t>
            </a:r>
            <a:r>
              <a:rPr lang="en-IN" sz="1100" kern="1200" dirty="0">
                <a:solidFill>
                  <a:srgbClr val="000000"/>
                </a:solidFill>
                <a:effectLst/>
                <a:ea typeface="Calibri" panose="020F0502020204030204" pitchFamily="34" charset="0"/>
                <a:cs typeface="Times New Roman" panose="02020603050405020304" pitchFamily="18" charset="0"/>
              </a:rPr>
              <a:t>(</a:t>
            </a:r>
            <a:r>
              <a:rPr lang="en-IN" sz="1100" kern="1200" dirty="0" err="1">
                <a:solidFill>
                  <a:srgbClr val="000000"/>
                </a:solidFill>
                <a:effectLst/>
                <a:ea typeface="Calibri" panose="020F0502020204030204" pitchFamily="34" charset="0"/>
                <a:cs typeface="Times New Roman" panose="02020603050405020304" pitchFamily="18" charset="0"/>
              </a:rPr>
              <a:t>steppin_L</a:t>
            </a:r>
            <a:r>
              <a:rPr lang="en-IN" sz="1100" kern="1200" dirty="0">
                <a:solidFill>
                  <a:srgbClr val="000000"/>
                </a:solidFill>
                <a:effectLst/>
                <a:ea typeface="Calibri" panose="020F0502020204030204" pitchFamily="34" charset="0"/>
                <a:cs typeface="Times New Roman" panose="02020603050405020304" pitchFamily="18" charset="0"/>
              </a:rPr>
              <a:t>, </a:t>
            </a:r>
            <a:r>
              <a:rPr lang="en-IN" sz="1100" kern="1200" dirty="0">
                <a:solidFill>
                  <a:srgbClr val="00B0F0"/>
                </a:solidFill>
                <a:effectLst/>
                <a:ea typeface="Calibri" panose="020F0502020204030204" pitchFamily="34" charset="0"/>
                <a:cs typeface="Times New Roman" panose="02020603050405020304" pitchFamily="18" charset="0"/>
              </a:rPr>
              <a:t>HIGH</a:t>
            </a:r>
            <a:r>
              <a:rPr lang="en-IN" sz="1100" kern="1200" dirty="0">
                <a:solidFill>
                  <a:srgbClr val="000000"/>
                </a:solidFill>
                <a:effectLst/>
                <a:ea typeface="Calibri" panose="020F0502020204030204" pitchFamily="34" charset="0"/>
                <a:cs typeface="Times New Roman" panose="02020603050405020304" pitchFamily="18" charset="0"/>
              </a:rPr>
              <a:t>);    </a:t>
            </a:r>
            <a:r>
              <a:rPr lang="en-IN" sz="1100" kern="1200" dirty="0" err="1">
                <a:solidFill>
                  <a:srgbClr val="FF0000"/>
                </a:solidFill>
                <a:effectLst/>
                <a:ea typeface="Calibri" panose="020F0502020204030204" pitchFamily="34" charset="0"/>
                <a:cs typeface="Times New Roman" panose="02020603050405020304" pitchFamily="18" charset="0"/>
              </a:rPr>
              <a:t>digitalWrite</a:t>
            </a:r>
            <a:r>
              <a:rPr lang="en-IN" sz="1100" kern="1200" dirty="0">
                <a:solidFill>
                  <a:srgbClr val="000000"/>
                </a:solidFill>
                <a:effectLst/>
                <a:ea typeface="Calibri" panose="020F0502020204030204" pitchFamily="34" charset="0"/>
                <a:cs typeface="Times New Roman" panose="02020603050405020304" pitchFamily="18" charset="0"/>
              </a:rPr>
              <a:t>(</a:t>
            </a:r>
            <a:r>
              <a:rPr lang="en-IN" sz="1100" kern="1200" dirty="0" err="1">
                <a:solidFill>
                  <a:srgbClr val="000000"/>
                </a:solidFill>
                <a:effectLst/>
                <a:ea typeface="Calibri" panose="020F0502020204030204" pitchFamily="34" charset="0"/>
                <a:cs typeface="Times New Roman" panose="02020603050405020304" pitchFamily="18" charset="0"/>
              </a:rPr>
              <a:t>steppin_R</a:t>
            </a:r>
            <a:r>
              <a:rPr lang="en-IN" sz="1100" kern="1200" dirty="0">
                <a:solidFill>
                  <a:srgbClr val="000000"/>
                </a:solidFill>
                <a:effectLst/>
                <a:ea typeface="Calibri" panose="020F0502020204030204" pitchFamily="34" charset="0"/>
                <a:cs typeface="Times New Roman" panose="02020603050405020304" pitchFamily="18" charset="0"/>
              </a:rPr>
              <a:t>, </a:t>
            </a:r>
            <a:r>
              <a:rPr lang="en-IN" sz="1100" kern="1200" dirty="0">
                <a:solidFill>
                  <a:srgbClr val="00B0F0"/>
                </a:solidFill>
                <a:effectLst/>
                <a:ea typeface="Calibri" panose="020F0502020204030204" pitchFamily="34" charset="0"/>
                <a:cs typeface="Times New Roman" panose="02020603050405020304" pitchFamily="18" charset="0"/>
              </a:rPr>
              <a:t>HIGH</a:t>
            </a:r>
            <a:r>
              <a:rPr lang="en-IN" sz="1100" kern="1200" dirty="0">
                <a:solidFill>
                  <a:srgbClr val="000000"/>
                </a:solidFill>
                <a:effectLst/>
                <a:ea typeface="Calibri" panose="020F0502020204030204" pitchFamily="34" charset="0"/>
                <a:cs typeface="Times New Roman" panose="02020603050405020304" pitchFamily="18" charset="0"/>
              </a:rPr>
              <a:t>);    </a:t>
            </a:r>
            <a:r>
              <a:rPr lang="en-IN" sz="1100" kern="1200" dirty="0">
                <a:solidFill>
                  <a:srgbClr val="FF0000"/>
                </a:solidFill>
                <a:effectLst/>
                <a:ea typeface="Calibri" panose="020F0502020204030204" pitchFamily="34" charset="0"/>
                <a:cs typeface="Times New Roman" panose="02020603050405020304" pitchFamily="18" charset="0"/>
              </a:rPr>
              <a:t>delay</a:t>
            </a:r>
            <a:r>
              <a:rPr lang="en-IN" sz="1100" kern="1200" dirty="0">
                <a:solidFill>
                  <a:srgbClr val="000000"/>
                </a:solidFill>
                <a:effectLst/>
                <a:ea typeface="Calibri" panose="020F0502020204030204" pitchFamily="34" charset="0"/>
                <a:cs typeface="Times New Roman" panose="02020603050405020304" pitchFamily="18" charset="0"/>
              </a:rPr>
              <a:t>(5);  }}</a:t>
            </a:r>
            <a:endParaRPr lang="en-IN" sz="1100" dirty="0">
              <a:effectLst/>
              <a:ea typeface="Calibri" panose="020F0502020204030204" pitchFamily="34" charset="0"/>
              <a:cs typeface="Times New Roman" panose="02020603050405020304" pitchFamily="18" charset="0"/>
            </a:endParaRPr>
          </a:p>
        </p:txBody>
      </p:sp>
      <p:sp>
        <p:nvSpPr>
          <p:cNvPr id="6" name="TextBox 3">
            <a:extLst>
              <a:ext uri="{FF2B5EF4-FFF2-40B4-BE49-F238E27FC236}">
                <a16:creationId xmlns:a16="http://schemas.microsoft.com/office/drawing/2014/main" xmlns="" id="{9A37357C-6B26-44C4-93CC-6D3069492277}"/>
              </a:ext>
            </a:extLst>
          </p:cNvPr>
          <p:cNvSpPr txBox="1"/>
          <p:nvPr/>
        </p:nvSpPr>
        <p:spPr>
          <a:xfrm>
            <a:off x="4939394" y="136616"/>
            <a:ext cx="1754505" cy="3337560"/>
          </a:xfrm>
          <a:prstGeom prst="rect">
            <a:avLst/>
          </a:prstGeom>
        </p:spPr>
        <p:style>
          <a:lnRef idx="2">
            <a:schemeClr val="accent4"/>
          </a:lnRef>
          <a:fillRef idx="1">
            <a:schemeClr val="lt1"/>
          </a:fillRef>
          <a:effectRef idx="0">
            <a:schemeClr val="accent4"/>
          </a:effectRef>
          <a:fontRef idx="minor">
            <a:schemeClr val="dk1"/>
          </a:fontRef>
        </p:style>
        <p:txBody>
          <a:bodyPr wrap="square" rtlCol="0">
            <a:noAutofit/>
          </a:bodyPr>
          <a:lstStyle/>
          <a:p>
            <a:pPr>
              <a:lnSpc>
                <a:spcPct val="107000"/>
              </a:lnSpc>
              <a:spcAft>
                <a:spcPts val="800"/>
              </a:spcAft>
            </a:pPr>
            <a:r>
              <a:rPr lang="en-IN" sz="1100" kern="1200" dirty="0">
                <a:solidFill>
                  <a:srgbClr val="00B0F0"/>
                </a:solidFill>
                <a:effectLst/>
                <a:ea typeface="Calibri" panose="020F0502020204030204" pitchFamily="34" charset="0"/>
                <a:cs typeface="Times New Roman" panose="02020603050405020304" pitchFamily="18" charset="0"/>
              </a:rPr>
              <a:t>void</a:t>
            </a:r>
            <a:r>
              <a:rPr lang="en-IN" sz="1100" kern="1200" dirty="0">
                <a:solidFill>
                  <a:srgbClr val="000000"/>
                </a:solidFill>
                <a:effectLst/>
                <a:ea typeface="Calibri" panose="020F0502020204030204" pitchFamily="34" charset="0"/>
                <a:cs typeface="Times New Roman" panose="02020603050405020304" pitchFamily="18" charset="0"/>
              </a:rPr>
              <a:t> forward(</a:t>
            </a:r>
            <a:r>
              <a:rPr lang="en-IN" sz="1100" kern="1200" dirty="0">
                <a:solidFill>
                  <a:srgbClr val="00B0F0"/>
                </a:solidFill>
                <a:effectLst/>
                <a:ea typeface="Calibri" panose="020F0502020204030204" pitchFamily="34" charset="0"/>
                <a:cs typeface="Times New Roman" panose="02020603050405020304" pitchFamily="18" charset="0"/>
              </a:rPr>
              <a:t>double</a:t>
            </a:r>
            <a:r>
              <a:rPr lang="en-IN" sz="1100" kern="1200" dirty="0">
                <a:solidFill>
                  <a:srgbClr val="000000"/>
                </a:solidFill>
                <a:effectLst/>
                <a:ea typeface="Calibri" panose="020F0502020204030204" pitchFamily="34" charset="0"/>
                <a:cs typeface="Times New Roman" panose="02020603050405020304" pitchFamily="18" charset="0"/>
              </a:rPr>
              <a:t> distance) {</a:t>
            </a:r>
            <a:endParaRPr lang="en-IN" sz="1100" dirty="0">
              <a:effectLst/>
              <a:ea typeface="Calibri" panose="020F0502020204030204" pitchFamily="34" charset="0"/>
              <a:cs typeface="Times New Roman" panose="02020603050405020304" pitchFamily="18" charset="0"/>
            </a:endParaRPr>
          </a:p>
          <a:p>
            <a:pPr>
              <a:lnSpc>
                <a:spcPct val="107000"/>
              </a:lnSpc>
              <a:spcAft>
                <a:spcPts val="800"/>
              </a:spcAft>
            </a:pPr>
            <a:r>
              <a:rPr lang="en-IN" sz="1100" kern="1200" dirty="0">
                <a:solidFill>
                  <a:srgbClr val="000000"/>
                </a:solidFill>
                <a:effectLst/>
                <a:ea typeface="Calibri" panose="020F0502020204030204" pitchFamily="34" charset="0"/>
                <a:cs typeface="Times New Roman" panose="02020603050405020304" pitchFamily="18" charset="0"/>
              </a:rPr>
              <a:t>  </a:t>
            </a:r>
            <a:r>
              <a:rPr lang="en-IN" sz="1100" kern="1200" dirty="0">
                <a:solidFill>
                  <a:srgbClr val="00B0F0"/>
                </a:solidFill>
                <a:effectLst/>
                <a:ea typeface="Calibri" panose="020F0502020204030204" pitchFamily="34" charset="0"/>
                <a:cs typeface="Times New Roman" panose="02020603050405020304" pitchFamily="18" charset="0"/>
              </a:rPr>
              <a:t>int</a:t>
            </a:r>
            <a:r>
              <a:rPr lang="en-IN" sz="1100" kern="1200" dirty="0">
                <a:solidFill>
                  <a:srgbClr val="000000"/>
                </a:solidFill>
                <a:effectLst/>
                <a:ea typeface="Calibri" panose="020F0502020204030204" pitchFamily="34" charset="0"/>
                <a:cs typeface="Times New Roman" panose="02020603050405020304" pitchFamily="18" charset="0"/>
              </a:rPr>
              <a:t> steps = step(distance);</a:t>
            </a:r>
            <a:endParaRPr lang="en-IN" sz="1100" dirty="0">
              <a:effectLst/>
              <a:ea typeface="Calibri" panose="020F0502020204030204" pitchFamily="34" charset="0"/>
              <a:cs typeface="Times New Roman" panose="02020603050405020304" pitchFamily="18" charset="0"/>
            </a:endParaRPr>
          </a:p>
          <a:p>
            <a:pPr>
              <a:lnSpc>
                <a:spcPct val="107000"/>
              </a:lnSpc>
              <a:spcAft>
                <a:spcPts val="800"/>
              </a:spcAft>
            </a:pPr>
            <a:r>
              <a:rPr lang="en-IN" sz="1100" kern="1200" dirty="0">
                <a:solidFill>
                  <a:srgbClr val="000000"/>
                </a:solidFill>
                <a:effectLst/>
                <a:ea typeface="Calibri" panose="020F0502020204030204" pitchFamily="34" charset="0"/>
                <a:cs typeface="Times New Roman" panose="02020603050405020304" pitchFamily="18" charset="0"/>
              </a:rPr>
              <a:t>  </a:t>
            </a:r>
            <a:r>
              <a:rPr lang="en-IN" sz="1100" kern="1200" dirty="0" err="1">
                <a:solidFill>
                  <a:srgbClr val="FF0000"/>
                </a:solidFill>
                <a:effectLst/>
                <a:ea typeface="Calibri" panose="020F0502020204030204" pitchFamily="34" charset="0"/>
                <a:cs typeface="Times New Roman" panose="02020603050405020304" pitchFamily="18" charset="0"/>
              </a:rPr>
              <a:t>digitalWrite</a:t>
            </a:r>
            <a:r>
              <a:rPr lang="en-IN" sz="1100" kern="1200" dirty="0">
                <a:solidFill>
                  <a:srgbClr val="000000"/>
                </a:solidFill>
                <a:effectLst/>
                <a:ea typeface="Calibri" panose="020F0502020204030204" pitchFamily="34" charset="0"/>
                <a:cs typeface="Times New Roman" panose="02020603050405020304" pitchFamily="18" charset="0"/>
              </a:rPr>
              <a:t>(</a:t>
            </a:r>
            <a:r>
              <a:rPr lang="en-IN" sz="1100" kern="1200" dirty="0" err="1">
                <a:solidFill>
                  <a:srgbClr val="000000"/>
                </a:solidFill>
                <a:effectLst/>
                <a:ea typeface="Calibri" panose="020F0502020204030204" pitchFamily="34" charset="0"/>
                <a:cs typeface="Times New Roman" panose="02020603050405020304" pitchFamily="18" charset="0"/>
              </a:rPr>
              <a:t>dirpin_L</a:t>
            </a:r>
            <a:r>
              <a:rPr lang="en-IN" sz="1100" kern="1200" dirty="0">
                <a:solidFill>
                  <a:srgbClr val="000000"/>
                </a:solidFill>
                <a:effectLst/>
                <a:ea typeface="Calibri" panose="020F0502020204030204" pitchFamily="34" charset="0"/>
                <a:cs typeface="Times New Roman" panose="02020603050405020304" pitchFamily="18" charset="0"/>
              </a:rPr>
              <a:t>, </a:t>
            </a:r>
            <a:r>
              <a:rPr lang="en-IN" sz="1100" kern="1200" dirty="0">
                <a:solidFill>
                  <a:srgbClr val="00B0F0"/>
                </a:solidFill>
                <a:effectLst/>
                <a:ea typeface="Calibri" panose="020F0502020204030204" pitchFamily="34" charset="0"/>
                <a:cs typeface="Times New Roman" panose="02020603050405020304" pitchFamily="18" charset="0"/>
              </a:rPr>
              <a:t>LOW</a:t>
            </a:r>
            <a:r>
              <a:rPr lang="en-IN" sz="1100" kern="1200" dirty="0">
                <a:solidFill>
                  <a:srgbClr val="000000"/>
                </a:solidFill>
                <a:effectLst/>
                <a:ea typeface="Calibri" panose="020F0502020204030204" pitchFamily="34" charset="0"/>
                <a:cs typeface="Times New Roman" panose="02020603050405020304" pitchFamily="18" charset="0"/>
              </a:rPr>
              <a:t>); </a:t>
            </a:r>
            <a:endParaRPr lang="en-IN" sz="1100" dirty="0">
              <a:effectLst/>
              <a:ea typeface="Calibri" panose="020F0502020204030204" pitchFamily="34" charset="0"/>
              <a:cs typeface="Times New Roman" panose="02020603050405020304" pitchFamily="18" charset="0"/>
            </a:endParaRPr>
          </a:p>
          <a:p>
            <a:pPr>
              <a:lnSpc>
                <a:spcPct val="107000"/>
              </a:lnSpc>
              <a:spcAft>
                <a:spcPts val="800"/>
              </a:spcAft>
            </a:pPr>
            <a:r>
              <a:rPr lang="en-IN" sz="1100" kern="1200" dirty="0">
                <a:solidFill>
                  <a:srgbClr val="000000"/>
                </a:solidFill>
                <a:effectLst/>
                <a:ea typeface="Calibri" panose="020F0502020204030204" pitchFamily="34" charset="0"/>
                <a:cs typeface="Times New Roman" panose="02020603050405020304" pitchFamily="18" charset="0"/>
              </a:rPr>
              <a:t>  </a:t>
            </a:r>
            <a:r>
              <a:rPr lang="en-IN" sz="1100" kern="1200" dirty="0" err="1">
                <a:solidFill>
                  <a:srgbClr val="FF0000"/>
                </a:solidFill>
                <a:effectLst/>
                <a:ea typeface="Calibri" panose="020F0502020204030204" pitchFamily="34" charset="0"/>
                <a:cs typeface="Times New Roman" panose="02020603050405020304" pitchFamily="18" charset="0"/>
              </a:rPr>
              <a:t>digitalWrite</a:t>
            </a:r>
            <a:r>
              <a:rPr lang="en-IN" sz="1100" kern="1200" dirty="0">
                <a:solidFill>
                  <a:srgbClr val="000000"/>
                </a:solidFill>
                <a:effectLst/>
                <a:ea typeface="Calibri" panose="020F0502020204030204" pitchFamily="34" charset="0"/>
                <a:cs typeface="Times New Roman" panose="02020603050405020304" pitchFamily="18" charset="0"/>
              </a:rPr>
              <a:t>(</a:t>
            </a:r>
            <a:r>
              <a:rPr lang="en-IN" sz="1100" kern="1200" dirty="0" err="1">
                <a:solidFill>
                  <a:srgbClr val="000000"/>
                </a:solidFill>
                <a:effectLst/>
                <a:ea typeface="Calibri" panose="020F0502020204030204" pitchFamily="34" charset="0"/>
                <a:cs typeface="Times New Roman" panose="02020603050405020304" pitchFamily="18" charset="0"/>
              </a:rPr>
              <a:t>dirpin_R</a:t>
            </a:r>
            <a:r>
              <a:rPr lang="en-IN" sz="1100" kern="1200" dirty="0">
                <a:solidFill>
                  <a:srgbClr val="000000"/>
                </a:solidFill>
                <a:effectLst/>
                <a:ea typeface="Calibri" panose="020F0502020204030204" pitchFamily="34" charset="0"/>
                <a:cs typeface="Times New Roman" panose="02020603050405020304" pitchFamily="18" charset="0"/>
              </a:rPr>
              <a:t>, </a:t>
            </a:r>
            <a:r>
              <a:rPr lang="en-IN" sz="1100" kern="1200" dirty="0">
                <a:solidFill>
                  <a:srgbClr val="00B0F0"/>
                </a:solidFill>
                <a:effectLst/>
                <a:ea typeface="Calibri" panose="020F0502020204030204" pitchFamily="34" charset="0"/>
                <a:cs typeface="Times New Roman" panose="02020603050405020304" pitchFamily="18" charset="0"/>
              </a:rPr>
              <a:t>HIGH</a:t>
            </a:r>
            <a:r>
              <a:rPr lang="en-IN" sz="1100" kern="1200" dirty="0">
                <a:solidFill>
                  <a:srgbClr val="000000"/>
                </a:solidFill>
                <a:effectLst/>
                <a:ea typeface="Calibri" panose="020F0502020204030204" pitchFamily="34" charset="0"/>
                <a:cs typeface="Times New Roman" panose="02020603050405020304" pitchFamily="18" charset="0"/>
              </a:rPr>
              <a:t>);</a:t>
            </a:r>
            <a:endParaRPr lang="en-IN" sz="1100" dirty="0">
              <a:effectLst/>
              <a:ea typeface="Calibri" panose="020F0502020204030204" pitchFamily="34" charset="0"/>
              <a:cs typeface="Times New Roman" panose="02020603050405020304" pitchFamily="18" charset="0"/>
            </a:endParaRPr>
          </a:p>
          <a:p>
            <a:pPr>
              <a:lnSpc>
                <a:spcPct val="107000"/>
              </a:lnSpc>
              <a:spcAft>
                <a:spcPts val="800"/>
              </a:spcAft>
            </a:pPr>
            <a:r>
              <a:rPr lang="en-IN" sz="1100" kern="1200" dirty="0">
                <a:solidFill>
                  <a:srgbClr val="000000"/>
                </a:solidFill>
                <a:effectLst/>
                <a:ea typeface="Calibri" panose="020F0502020204030204" pitchFamily="34" charset="0"/>
                <a:cs typeface="Times New Roman" panose="02020603050405020304" pitchFamily="18" charset="0"/>
              </a:rPr>
              <a:t>  for (int </a:t>
            </a:r>
            <a:r>
              <a:rPr lang="en-IN" sz="1100" kern="1200" dirty="0" err="1">
                <a:solidFill>
                  <a:srgbClr val="000000"/>
                </a:solidFill>
                <a:effectLst/>
                <a:ea typeface="Calibri" panose="020F0502020204030204" pitchFamily="34" charset="0"/>
                <a:cs typeface="Times New Roman" panose="02020603050405020304" pitchFamily="18" charset="0"/>
              </a:rPr>
              <a:t>i</a:t>
            </a:r>
            <a:r>
              <a:rPr lang="en-IN" sz="1100" kern="1200" dirty="0">
                <a:solidFill>
                  <a:srgbClr val="000000"/>
                </a:solidFill>
                <a:effectLst/>
                <a:ea typeface="Calibri" panose="020F0502020204030204" pitchFamily="34" charset="0"/>
                <a:cs typeface="Times New Roman" panose="02020603050405020304" pitchFamily="18" charset="0"/>
              </a:rPr>
              <a:t> = 0; </a:t>
            </a:r>
            <a:r>
              <a:rPr lang="en-IN" sz="1100" kern="1200" dirty="0" err="1">
                <a:solidFill>
                  <a:srgbClr val="000000"/>
                </a:solidFill>
                <a:effectLst/>
                <a:ea typeface="Calibri" panose="020F0502020204030204" pitchFamily="34" charset="0"/>
                <a:cs typeface="Times New Roman" panose="02020603050405020304" pitchFamily="18" charset="0"/>
              </a:rPr>
              <a:t>i</a:t>
            </a:r>
            <a:r>
              <a:rPr lang="en-IN" sz="1100" kern="1200" dirty="0">
                <a:solidFill>
                  <a:srgbClr val="000000"/>
                </a:solidFill>
                <a:effectLst/>
                <a:ea typeface="Calibri" panose="020F0502020204030204" pitchFamily="34" charset="0"/>
                <a:cs typeface="Times New Roman" panose="02020603050405020304" pitchFamily="18" charset="0"/>
              </a:rPr>
              <a:t> &lt; steps; </a:t>
            </a:r>
            <a:r>
              <a:rPr lang="en-IN" sz="1100" kern="1200" dirty="0" err="1">
                <a:solidFill>
                  <a:srgbClr val="000000"/>
                </a:solidFill>
                <a:effectLst/>
                <a:ea typeface="Calibri" panose="020F0502020204030204" pitchFamily="34" charset="0"/>
                <a:cs typeface="Times New Roman" panose="02020603050405020304" pitchFamily="18" charset="0"/>
              </a:rPr>
              <a:t>i</a:t>
            </a:r>
            <a:r>
              <a:rPr lang="en-IN" sz="1100" kern="1200" dirty="0">
                <a:solidFill>
                  <a:srgbClr val="000000"/>
                </a:solidFill>
                <a:effectLst/>
                <a:ea typeface="Calibri" panose="020F0502020204030204" pitchFamily="34" charset="0"/>
                <a:cs typeface="Times New Roman" panose="02020603050405020304" pitchFamily="18" charset="0"/>
              </a:rPr>
              <a:t>++) {</a:t>
            </a:r>
            <a:r>
              <a:rPr lang="en-IN" sz="1100" kern="1200" dirty="0" err="1">
                <a:solidFill>
                  <a:srgbClr val="FF0000"/>
                </a:solidFill>
                <a:effectLst/>
                <a:ea typeface="Calibri" panose="020F0502020204030204" pitchFamily="34" charset="0"/>
                <a:cs typeface="Times New Roman" panose="02020603050405020304" pitchFamily="18" charset="0"/>
              </a:rPr>
              <a:t>digitalWrite</a:t>
            </a:r>
            <a:r>
              <a:rPr lang="en-IN" sz="1100" kern="1200" dirty="0">
                <a:solidFill>
                  <a:srgbClr val="000000"/>
                </a:solidFill>
                <a:effectLst/>
                <a:ea typeface="Calibri" panose="020F0502020204030204" pitchFamily="34" charset="0"/>
                <a:cs typeface="Times New Roman" panose="02020603050405020304" pitchFamily="18" charset="0"/>
              </a:rPr>
              <a:t>(</a:t>
            </a:r>
            <a:r>
              <a:rPr lang="en-IN" sz="1100" kern="1200" dirty="0" err="1">
                <a:solidFill>
                  <a:srgbClr val="000000"/>
                </a:solidFill>
                <a:effectLst/>
                <a:ea typeface="Calibri" panose="020F0502020204030204" pitchFamily="34" charset="0"/>
                <a:cs typeface="Times New Roman" panose="02020603050405020304" pitchFamily="18" charset="0"/>
              </a:rPr>
              <a:t>steppin_L</a:t>
            </a:r>
            <a:r>
              <a:rPr lang="en-IN" sz="1100" kern="1200" dirty="0">
                <a:solidFill>
                  <a:srgbClr val="000000"/>
                </a:solidFill>
                <a:effectLst/>
                <a:ea typeface="Calibri" panose="020F0502020204030204" pitchFamily="34" charset="0"/>
                <a:cs typeface="Times New Roman" panose="02020603050405020304" pitchFamily="18" charset="0"/>
              </a:rPr>
              <a:t>, </a:t>
            </a:r>
            <a:r>
              <a:rPr lang="en-IN" sz="1100" kern="1200" dirty="0">
                <a:solidFill>
                  <a:srgbClr val="00B0F0"/>
                </a:solidFill>
                <a:effectLst/>
                <a:ea typeface="Calibri" panose="020F0502020204030204" pitchFamily="34" charset="0"/>
                <a:cs typeface="Times New Roman" panose="02020603050405020304" pitchFamily="18" charset="0"/>
              </a:rPr>
              <a:t>LOW</a:t>
            </a:r>
            <a:r>
              <a:rPr lang="en-IN" sz="1100" kern="1200" dirty="0">
                <a:solidFill>
                  <a:srgbClr val="000000"/>
                </a:solidFill>
                <a:effectLst/>
                <a:ea typeface="Calibri" panose="020F0502020204030204" pitchFamily="34" charset="0"/>
                <a:cs typeface="Times New Roman" panose="02020603050405020304" pitchFamily="18" charset="0"/>
              </a:rPr>
              <a:t>);    </a:t>
            </a:r>
            <a:r>
              <a:rPr lang="en-IN" sz="1100" kern="1200" dirty="0" err="1">
                <a:solidFill>
                  <a:srgbClr val="FF0000"/>
                </a:solidFill>
                <a:effectLst/>
                <a:ea typeface="Calibri" panose="020F0502020204030204" pitchFamily="34" charset="0"/>
                <a:cs typeface="Times New Roman" panose="02020603050405020304" pitchFamily="18" charset="0"/>
              </a:rPr>
              <a:t>digitalWrite</a:t>
            </a:r>
            <a:r>
              <a:rPr lang="en-IN" sz="1100" kern="1200" dirty="0">
                <a:solidFill>
                  <a:srgbClr val="000000"/>
                </a:solidFill>
                <a:effectLst/>
                <a:ea typeface="Calibri" panose="020F0502020204030204" pitchFamily="34" charset="0"/>
                <a:cs typeface="Times New Roman" panose="02020603050405020304" pitchFamily="18" charset="0"/>
              </a:rPr>
              <a:t>(</a:t>
            </a:r>
            <a:r>
              <a:rPr lang="en-IN" sz="1100" kern="1200" dirty="0" err="1">
                <a:solidFill>
                  <a:srgbClr val="000000"/>
                </a:solidFill>
                <a:effectLst/>
                <a:ea typeface="Calibri" panose="020F0502020204030204" pitchFamily="34" charset="0"/>
                <a:cs typeface="Times New Roman" panose="02020603050405020304" pitchFamily="18" charset="0"/>
              </a:rPr>
              <a:t>steppin_R</a:t>
            </a:r>
            <a:r>
              <a:rPr lang="en-IN" sz="1100" kern="1200" dirty="0">
                <a:solidFill>
                  <a:srgbClr val="000000"/>
                </a:solidFill>
                <a:effectLst/>
                <a:ea typeface="Calibri" panose="020F0502020204030204" pitchFamily="34" charset="0"/>
                <a:cs typeface="Times New Roman" panose="02020603050405020304" pitchFamily="18" charset="0"/>
              </a:rPr>
              <a:t>, </a:t>
            </a:r>
            <a:r>
              <a:rPr lang="en-IN" sz="1100" kern="1200" dirty="0">
                <a:solidFill>
                  <a:srgbClr val="00B0F0"/>
                </a:solidFill>
                <a:effectLst/>
                <a:ea typeface="Calibri" panose="020F0502020204030204" pitchFamily="34" charset="0"/>
                <a:cs typeface="Times New Roman" panose="02020603050405020304" pitchFamily="18" charset="0"/>
              </a:rPr>
              <a:t>LOW</a:t>
            </a:r>
            <a:r>
              <a:rPr lang="en-IN" sz="1100" kern="1200" dirty="0">
                <a:solidFill>
                  <a:srgbClr val="000000"/>
                </a:solidFill>
                <a:effectLst/>
                <a:ea typeface="Calibri" panose="020F0502020204030204" pitchFamily="34" charset="0"/>
                <a:cs typeface="Times New Roman" panose="02020603050405020304" pitchFamily="18" charset="0"/>
              </a:rPr>
              <a:t>);    </a:t>
            </a:r>
            <a:r>
              <a:rPr lang="en-IN" sz="1100" kern="1200" dirty="0" err="1">
                <a:solidFill>
                  <a:srgbClr val="FF0000"/>
                </a:solidFill>
                <a:effectLst/>
                <a:ea typeface="Calibri" panose="020F0502020204030204" pitchFamily="34" charset="0"/>
                <a:cs typeface="Times New Roman" panose="02020603050405020304" pitchFamily="18" charset="0"/>
              </a:rPr>
              <a:t>digitalWrite</a:t>
            </a:r>
            <a:r>
              <a:rPr lang="en-IN" sz="1100" kern="1200" dirty="0">
                <a:solidFill>
                  <a:srgbClr val="000000"/>
                </a:solidFill>
                <a:effectLst/>
                <a:ea typeface="Calibri" panose="020F0502020204030204" pitchFamily="34" charset="0"/>
                <a:cs typeface="Times New Roman" panose="02020603050405020304" pitchFamily="18" charset="0"/>
              </a:rPr>
              <a:t>(</a:t>
            </a:r>
            <a:r>
              <a:rPr lang="en-IN" sz="1100" kern="1200" dirty="0" err="1">
                <a:solidFill>
                  <a:srgbClr val="000000"/>
                </a:solidFill>
                <a:effectLst/>
                <a:ea typeface="Calibri" panose="020F0502020204030204" pitchFamily="34" charset="0"/>
                <a:cs typeface="Times New Roman" panose="02020603050405020304" pitchFamily="18" charset="0"/>
              </a:rPr>
              <a:t>steppin_L</a:t>
            </a:r>
            <a:r>
              <a:rPr lang="en-IN" sz="1100" kern="1200" dirty="0">
                <a:solidFill>
                  <a:srgbClr val="000000"/>
                </a:solidFill>
                <a:effectLst/>
                <a:ea typeface="Calibri" panose="020F0502020204030204" pitchFamily="34" charset="0"/>
                <a:cs typeface="Times New Roman" panose="02020603050405020304" pitchFamily="18" charset="0"/>
              </a:rPr>
              <a:t>, </a:t>
            </a:r>
            <a:r>
              <a:rPr lang="en-IN" sz="1100" kern="1200" dirty="0">
                <a:solidFill>
                  <a:srgbClr val="00B0F0"/>
                </a:solidFill>
                <a:effectLst/>
                <a:ea typeface="Calibri" panose="020F0502020204030204" pitchFamily="34" charset="0"/>
                <a:cs typeface="Times New Roman" panose="02020603050405020304" pitchFamily="18" charset="0"/>
              </a:rPr>
              <a:t>HIGH</a:t>
            </a:r>
            <a:r>
              <a:rPr lang="en-IN" sz="1100" kern="1200" dirty="0">
                <a:solidFill>
                  <a:srgbClr val="000000"/>
                </a:solidFill>
                <a:effectLst/>
                <a:ea typeface="Calibri" panose="020F0502020204030204" pitchFamily="34" charset="0"/>
                <a:cs typeface="Times New Roman" panose="02020603050405020304" pitchFamily="18" charset="0"/>
              </a:rPr>
              <a:t>);    </a:t>
            </a:r>
            <a:r>
              <a:rPr lang="en-IN" sz="1100" kern="1200" dirty="0" err="1">
                <a:solidFill>
                  <a:srgbClr val="FF0000"/>
                </a:solidFill>
                <a:effectLst/>
                <a:ea typeface="Calibri" panose="020F0502020204030204" pitchFamily="34" charset="0"/>
                <a:cs typeface="Times New Roman" panose="02020603050405020304" pitchFamily="18" charset="0"/>
              </a:rPr>
              <a:t>digitalWrite</a:t>
            </a:r>
            <a:r>
              <a:rPr lang="en-IN" sz="1100" kern="1200" dirty="0">
                <a:solidFill>
                  <a:srgbClr val="000000"/>
                </a:solidFill>
                <a:effectLst/>
                <a:ea typeface="Calibri" panose="020F0502020204030204" pitchFamily="34" charset="0"/>
                <a:cs typeface="Times New Roman" panose="02020603050405020304" pitchFamily="18" charset="0"/>
              </a:rPr>
              <a:t>(</a:t>
            </a:r>
            <a:r>
              <a:rPr lang="en-IN" sz="1100" kern="1200" dirty="0" err="1">
                <a:solidFill>
                  <a:srgbClr val="000000"/>
                </a:solidFill>
                <a:effectLst/>
                <a:ea typeface="Calibri" panose="020F0502020204030204" pitchFamily="34" charset="0"/>
                <a:cs typeface="Times New Roman" panose="02020603050405020304" pitchFamily="18" charset="0"/>
              </a:rPr>
              <a:t>steppin_R</a:t>
            </a:r>
            <a:r>
              <a:rPr lang="en-IN" sz="1100" kern="1200" dirty="0">
                <a:solidFill>
                  <a:srgbClr val="000000"/>
                </a:solidFill>
                <a:effectLst/>
                <a:ea typeface="Calibri" panose="020F0502020204030204" pitchFamily="34" charset="0"/>
                <a:cs typeface="Times New Roman" panose="02020603050405020304" pitchFamily="18" charset="0"/>
              </a:rPr>
              <a:t>, </a:t>
            </a:r>
            <a:r>
              <a:rPr lang="en-IN" sz="1100" kern="1200" dirty="0">
                <a:solidFill>
                  <a:srgbClr val="00B0F0"/>
                </a:solidFill>
                <a:effectLst/>
                <a:ea typeface="Calibri" panose="020F0502020204030204" pitchFamily="34" charset="0"/>
                <a:cs typeface="Times New Roman" panose="02020603050405020304" pitchFamily="18" charset="0"/>
              </a:rPr>
              <a:t>HIGH</a:t>
            </a:r>
            <a:r>
              <a:rPr lang="en-IN" sz="1100" kern="1200" dirty="0">
                <a:solidFill>
                  <a:srgbClr val="000000"/>
                </a:solidFill>
                <a:effectLst/>
                <a:ea typeface="Calibri" panose="020F0502020204030204" pitchFamily="34" charset="0"/>
                <a:cs typeface="Times New Roman" panose="02020603050405020304" pitchFamily="18" charset="0"/>
              </a:rPr>
              <a:t>);    </a:t>
            </a:r>
            <a:r>
              <a:rPr lang="en-IN" sz="1100" kern="1200" dirty="0">
                <a:solidFill>
                  <a:srgbClr val="FF0000"/>
                </a:solidFill>
                <a:effectLst/>
                <a:ea typeface="Calibri" panose="020F0502020204030204" pitchFamily="34" charset="0"/>
                <a:cs typeface="Times New Roman" panose="02020603050405020304" pitchFamily="18" charset="0"/>
              </a:rPr>
              <a:t>delay</a:t>
            </a:r>
            <a:r>
              <a:rPr lang="en-IN" sz="1100" kern="1200" dirty="0">
                <a:solidFill>
                  <a:srgbClr val="000000"/>
                </a:solidFill>
                <a:effectLst/>
                <a:ea typeface="Calibri" panose="020F0502020204030204" pitchFamily="34" charset="0"/>
                <a:cs typeface="Times New Roman" panose="02020603050405020304" pitchFamily="18" charset="0"/>
              </a:rPr>
              <a:t>(5);  }}</a:t>
            </a:r>
            <a:endParaRPr lang="en-IN" sz="1100" dirty="0">
              <a:effectLst/>
              <a:ea typeface="Calibri" panose="020F0502020204030204" pitchFamily="34" charset="0"/>
              <a:cs typeface="Times New Roman" panose="02020603050405020304" pitchFamily="18" charset="0"/>
            </a:endParaRPr>
          </a:p>
        </p:txBody>
      </p:sp>
      <p:sp>
        <p:nvSpPr>
          <p:cNvPr id="7" name="TextBox 3">
            <a:extLst>
              <a:ext uri="{FF2B5EF4-FFF2-40B4-BE49-F238E27FC236}">
                <a16:creationId xmlns:a16="http://schemas.microsoft.com/office/drawing/2014/main" xmlns="" id="{557A08BE-237F-4CE1-8126-A8D61083B960}"/>
              </a:ext>
            </a:extLst>
          </p:cNvPr>
          <p:cNvSpPr txBox="1"/>
          <p:nvPr/>
        </p:nvSpPr>
        <p:spPr>
          <a:xfrm>
            <a:off x="7229068" y="137182"/>
            <a:ext cx="1754505" cy="3336993"/>
          </a:xfrm>
          <a:prstGeom prst="rect">
            <a:avLst/>
          </a:prstGeom>
        </p:spPr>
        <p:style>
          <a:lnRef idx="2">
            <a:schemeClr val="accent4"/>
          </a:lnRef>
          <a:fillRef idx="1">
            <a:schemeClr val="lt1"/>
          </a:fillRef>
          <a:effectRef idx="0">
            <a:schemeClr val="accent4"/>
          </a:effectRef>
          <a:fontRef idx="minor">
            <a:schemeClr val="dk1"/>
          </a:fontRef>
        </p:style>
        <p:txBody>
          <a:bodyPr wrap="square" rtlCol="0">
            <a:noAutofit/>
          </a:bodyPr>
          <a:lstStyle/>
          <a:p>
            <a:pPr>
              <a:lnSpc>
                <a:spcPct val="107000"/>
              </a:lnSpc>
              <a:spcAft>
                <a:spcPts val="800"/>
              </a:spcAft>
            </a:pPr>
            <a:r>
              <a:rPr lang="en-IN" sz="1100" kern="1200" dirty="0">
                <a:solidFill>
                  <a:srgbClr val="00B0F0"/>
                </a:solidFill>
                <a:effectLst/>
                <a:ea typeface="Calibri" panose="020F0502020204030204" pitchFamily="34" charset="0"/>
                <a:cs typeface="Times New Roman" panose="02020603050405020304" pitchFamily="18" charset="0"/>
              </a:rPr>
              <a:t>void</a:t>
            </a:r>
            <a:r>
              <a:rPr lang="en-IN" sz="1100" kern="1200" dirty="0">
                <a:solidFill>
                  <a:srgbClr val="000000"/>
                </a:solidFill>
                <a:effectLst/>
                <a:ea typeface="Calibri" panose="020F0502020204030204" pitchFamily="34" charset="0"/>
                <a:cs typeface="Times New Roman" panose="02020603050405020304" pitchFamily="18" charset="0"/>
              </a:rPr>
              <a:t> backward(</a:t>
            </a:r>
            <a:r>
              <a:rPr lang="en-IN" sz="1100" kern="1200" dirty="0">
                <a:solidFill>
                  <a:srgbClr val="00B0F0"/>
                </a:solidFill>
                <a:effectLst/>
                <a:ea typeface="Calibri" panose="020F0502020204030204" pitchFamily="34" charset="0"/>
                <a:cs typeface="Times New Roman" panose="02020603050405020304" pitchFamily="18" charset="0"/>
              </a:rPr>
              <a:t>double</a:t>
            </a:r>
            <a:r>
              <a:rPr lang="en-IN" sz="1100" kern="1200" dirty="0">
                <a:solidFill>
                  <a:srgbClr val="000000"/>
                </a:solidFill>
                <a:effectLst/>
                <a:ea typeface="Calibri" panose="020F0502020204030204" pitchFamily="34" charset="0"/>
                <a:cs typeface="Times New Roman" panose="02020603050405020304" pitchFamily="18" charset="0"/>
              </a:rPr>
              <a:t> distance) {</a:t>
            </a:r>
            <a:endParaRPr lang="en-IN" sz="1100" dirty="0">
              <a:effectLst/>
              <a:ea typeface="Calibri" panose="020F0502020204030204" pitchFamily="34" charset="0"/>
              <a:cs typeface="Times New Roman" panose="02020603050405020304" pitchFamily="18" charset="0"/>
            </a:endParaRPr>
          </a:p>
          <a:p>
            <a:pPr>
              <a:lnSpc>
                <a:spcPct val="107000"/>
              </a:lnSpc>
              <a:spcAft>
                <a:spcPts val="800"/>
              </a:spcAft>
            </a:pPr>
            <a:r>
              <a:rPr lang="en-IN" sz="1100" kern="1200" dirty="0">
                <a:solidFill>
                  <a:srgbClr val="000000"/>
                </a:solidFill>
                <a:effectLst/>
                <a:ea typeface="Calibri" panose="020F0502020204030204" pitchFamily="34" charset="0"/>
                <a:cs typeface="Times New Roman" panose="02020603050405020304" pitchFamily="18" charset="0"/>
              </a:rPr>
              <a:t>  </a:t>
            </a:r>
            <a:r>
              <a:rPr lang="en-IN" sz="1100" kern="1200" dirty="0">
                <a:solidFill>
                  <a:srgbClr val="00B0F0"/>
                </a:solidFill>
                <a:effectLst/>
                <a:ea typeface="Calibri" panose="020F0502020204030204" pitchFamily="34" charset="0"/>
                <a:cs typeface="Times New Roman" panose="02020603050405020304" pitchFamily="18" charset="0"/>
              </a:rPr>
              <a:t>int</a:t>
            </a:r>
            <a:r>
              <a:rPr lang="en-IN" sz="1100" kern="1200" dirty="0">
                <a:solidFill>
                  <a:srgbClr val="000000"/>
                </a:solidFill>
                <a:effectLst/>
                <a:ea typeface="Calibri" panose="020F0502020204030204" pitchFamily="34" charset="0"/>
                <a:cs typeface="Times New Roman" panose="02020603050405020304" pitchFamily="18" charset="0"/>
              </a:rPr>
              <a:t> steps = step(distance);</a:t>
            </a:r>
            <a:endParaRPr lang="en-IN" sz="1100" dirty="0">
              <a:effectLst/>
              <a:ea typeface="Calibri" panose="020F0502020204030204" pitchFamily="34" charset="0"/>
              <a:cs typeface="Times New Roman" panose="02020603050405020304" pitchFamily="18" charset="0"/>
            </a:endParaRPr>
          </a:p>
          <a:p>
            <a:pPr>
              <a:lnSpc>
                <a:spcPct val="107000"/>
              </a:lnSpc>
              <a:spcAft>
                <a:spcPts val="800"/>
              </a:spcAft>
            </a:pPr>
            <a:r>
              <a:rPr lang="en-IN" sz="1100" kern="1200" dirty="0">
                <a:solidFill>
                  <a:srgbClr val="000000"/>
                </a:solidFill>
                <a:effectLst/>
                <a:ea typeface="Calibri" panose="020F0502020204030204" pitchFamily="34" charset="0"/>
                <a:cs typeface="Times New Roman" panose="02020603050405020304" pitchFamily="18" charset="0"/>
              </a:rPr>
              <a:t>  </a:t>
            </a:r>
            <a:r>
              <a:rPr lang="en-IN" sz="1100" kern="1200" dirty="0" err="1">
                <a:solidFill>
                  <a:srgbClr val="FF0000"/>
                </a:solidFill>
                <a:effectLst/>
                <a:ea typeface="Calibri" panose="020F0502020204030204" pitchFamily="34" charset="0"/>
                <a:cs typeface="Times New Roman" panose="02020603050405020304" pitchFamily="18" charset="0"/>
              </a:rPr>
              <a:t>digitalWrite</a:t>
            </a:r>
            <a:r>
              <a:rPr lang="en-IN" sz="1100" kern="1200" dirty="0">
                <a:solidFill>
                  <a:srgbClr val="000000"/>
                </a:solidFill>
                <a:effectLst/>
                <a:ea typeface="Calibri" panose="020F0502020204030204" pitchFamily="34" charset="0"/>
                <a:cs typeface="Times New Roman" panose="02020603050405020304" pitchFamily="18" charset="0"/>
              </a:rPr>
              <a:t>(</a:t>
            </a:r>
            <a:r>
              <a:rPr lang="en-IN" sz="1100" kern="1200" dirty="0" err="1">
                <a:solidFill>
                  <a:srgbClr val="000000"/>
                </a:solidFill>
                <a:effectLst/>
                <a:ea typeface="Calibri" panose="020F0502020204030204" pitchFamily="34" charset="0"/>
                <a:cs typeface="Times New Roman" panose="02020603050405020304" pitchFamily="18" charset="0"/>
              </a:rPr>
              <a:t>dirpin_L</a:t>
            </a:r>
            <a:r>
              <a:rPr lang="en-IN" sz="1100" kern="1200" dirty="0">
                <a:solidFill>
                  <a:srgbClr val="000000"/>
                </a:solidFill>
                <a:effectLst/>
                <a:ea typeface="Calibri" panose="020F0502020204030204" pitchFamily="34" charset="0"/>
                <a:cs typeface="Times New Roman" panose="02020603050405020304" pitchFamily="18" charset="0"/>
              </a:rPr>
              <a:t>, </a:t>
            </a:r>
            <a:r>
              <a:rPr lang="en-IN" sz="1100" kern="1200" dirty="0">
                <a:solidFill>
                  <a:srgbClr val="00B0F0"/>
                </a:solidFill>
                <a:effectLst/>
                <a:ea typeface="Calibri" panose="020F0502020204030204" pitchFamily="34" charset="0"/>
                <a:cs typeface="Times New Roman" panose="02020603050405020304" pitchFamily="18" charset="0"/>
              </a:rPr>
              <a:t>HIGH</a:t>
            </a:r>
            <a:r>
              <a:rPr lang="en-IN" sz="1100" kern="1200" dirty="0">
                <a:solidFill>
                  <a:srgbClr val="000000"/>
                </a:solidFill>
                <a:effectLst/>
                <a:ea typeface="Calibri" panose="020F0502020204030204" pitchFamily="34" charset="0"/>
                <a:cs typeface="Times New Roman" panose="02020603050405020304" pitchFamily="18" charset="0"/>
              </a:rPr>
              <a:t>); </a:t>
            </a:r>
            <a:endParaRPr lang="en-IN" sz="1100" dirty="0">
              <a:effectLst/>
              <a:ea typeface="Calibri" panose="020F0502020204030204" pitchFamily="34" charset="0"/>
              <a:cs typeface="Times New Roman" panose="02020603050405020304" pitchFamily="18" charset="0"/>
            </a:endParaRPr>
          </a:p>
          <a:p>
            <a:pPr>
              <a:lnSpc>
                <a:spcPct val="107000"/>
              </a:lnSpc>
              <a:spcAft>
                <a:spcPts val="800"/>
              </a:spcAft>
            </a:pPr>
            <a:r>
              <a:rPr lang="en-IN" sz="1100" kern="1200" dirty="0">
                <a:solidFill>
                  <a:srgbClr val="000000"/>
                </a:solidFill>
                <a:effectLst/>
                <a:ea typeface="Calibri" panose="020F0502020204030204" pitchFamily="34" charset="0"/>
                <a:cs typeface="Times New Roman" panose="02020603050405020304" pitchFamily="18" charset="0"/>
              </a:rPr>
              <a:t>  </a:t>
            </a:r>
            <a:r>
              <a:rPr lang="en-IN" sz="1100" kern="1200" dirty="0" err="1">
                <a:solidFill>
                  <a:srgbClr val="FF0000"/>
                </a:solidFill>
                <a:effectLst/>
                <a:ea typeface="Calibri" panose="020F0502020204030204" pitchFamily="34" charset="0"/>
                <a:cs typeface="Times New Roman" panose="02020603050405020304" pitchFamily="18" charset="0"/>
              </a:rPr>
              <a:t>digitalWrite</a:t>
            </a:r>
            <a:r>
              <a:rPr lang="en-IN" sz="1100" kern="1200" dirty="0">
                <a:solidFill>
                  <a:srgbClr val="000000"/>
                </a:solidFill>
                <a:effectLst/>
                <a:ea typeface="Calibri" panose="020F0502020204030204" pitchFamily="34" charset="0"/>
                <a:cs typeface="Times New Roman" panose="02020603050405020304" pitchFamily="18" charset="0"/>
              </a:rPr>
              <a:t>(</a:t>
            </a:r>
            <a:r>
              <a:rPr lang="en-IN" sz="1100" kern="1200" dirty="0" err="1">
                <a:solidFill>
                  <a:srgbClr val="000000"/>
                </a:solidFill>
                <a:effectLst/>
                <a:ea typeface="Calibri" panose="020F0502020204030204" pitchFamily="34" charset="0"/>
                <a:cs typeface="Times New Roman" panose="02020603050405020304" pitchFamily="18" charset="0"/>
              </a:rPr>
              <a:t>dirpin_R</a:t>
            </a:r>
            <a:r>
              <a:rPr lang="en-IN" sz="1100" kern="1200" dirty="0">
                <a:solidFill>
                  <a:srgbClr val="000000"/>
                </a:solidFill>
                <a:effectLst/>
                <a:ea typeface="Calibri" panose="020F0502020204030204" pitchFamily="34" charset="0"/>
                <a:cs typeface="Times New Roman" panose="02020603050405020304" pitchFamily="18" charset="0"/>
              </a:rPr>
              <a:t>, </a:t>
            </a:r>
            <a:r>
              <a:rPr lang="en-IN" sz="1100" kern="1200" dirty="0">
                <a:solidFill>
                  <a:srgbClr val="00B0F0"/>
                </a:solidFill>
                <a:effectLst/>
                <a:ea typeface="Calibri" panose="020F0502020204030204" pitchFamily="34" charset="0"/>
                <a:cs typeface="Times New Roman" panose="02020603050405020304" pitchFamily="18" charset="0"/>
              </a:rPr>
              <a:t>LOW</a:t>
            </a:r>
            <a:r>
              <a:rPr lang="en-IN" sz="1100" kern="1200" dirty="0">
                <a:solidFill>
                  <a:srgbClr val="000000"/>
                </a:solidFill>
                <a:effectLst/>
                <a:ea typeface="Calibri" panose="020F0502020204030204" pitchFamily="34" charset="0"/>
                <a:cs typeface="Times New Roman" panose="02020603050405020304" pitchFamily="18" charset="0"/>
              </a:rPr>
              <a:t>);</a:t>
            </a:r>
            <a:endParaRPr lang="en-IN" sz="1100" dirty="0">
              <a:effectLst/>
              <a:ea typeface="Calibri" panose="020F0502020204030204" pitchFamily="34" charset="0"/>
              <a:cs typeface="Times New Roman" panose="02020603050405020304" pitchFamily="18" charset="0"/>
            </a:endParaRPr>
          </a:p>
          <a:p>
            <a:pPr>
              <a:lnSpc>
                <a:spcPct val="107000"/>
              </a:lnSpc>
              <a:spcAft>
                <a:spcPts val="800"/>
              </a:spcAft>
            </a:pPr>
            <a:r>
              <a:rPr lang="en-IN" sz="1100" kern="1200" dirty="0">
                <a:solidFill>
                  <a:srgbClr val="000000"/>
                </a:solidFill>
                <a:effectLst/>
                <a:ea typeface="Calibri" panose="020F0502020204030204" pitchFamily="34" charset="0"/>
                <a:cs typeface="Times New Roman" panose="02020603050405020304" pitchFamily="18" charset="0"/>
              </a:rPr>
              <a:t>  for (int </a:t>
            </a:r>
            <a:r>
              <a:rPr lang="en-IN" sz="1100" kern="1200" dirty="0" err="1">
                <a:solidFill>
                  <a:srgbClr val="000000"/>
                </a:solidFill>
                <a:effectLst/>
                <a:ea typeface="Calibri" panose="020F0502020204030204" pitchFamily="34" charset="0"/>
                <a:cs typeface="Times New Roman" panose="02020603050405020304" pitchFamily="18" charset="0"/>
              </a:rPr>
              <a:t>i</a:t>
            </a:r>
            <a:r>
              <a:rPr lang="en-IN" sz="1100" kern="1200" dirty="0">
                <a:solidFill>
                  <a:srgbClr val="000000"/>
                </a:solidFill>
                <a:effectLst/>
                <a:ea typeface="Calibri" panose="020F0502020204030204" pitchFamily="34" charset="0"/>
                <a:cs typeface="Times New Roman" panose="02020603050405020304" pitchFamily="18" charset="0"/>
              </a:rPr>
              <a:t> = 0; </a:t>
            </a:r>
            <a:r>
              <a:rPr lang="en-IN" sz="1100" kern="1200" dirty="0" err="1">
                <a:solidFill>
                  <a:srgbClr val="000000"/>
                </a:solidFill>
                <a:effectLst/>
                <a:ea typeface="Calibri" panose="020F0502020204030204" pitchFamily="34" charset="0"/>
                <a:cs typeface="Times New Roman" panose="02020603050405020304" pitchFamily="18" charset="0"/>
              </a:rPr>
              <a:t>i</a:t>
            </a:r>
            <a:r>
              <a:rPr lang="en-IN" sz="1100" kern="1200" dirty="0">
                <a:solidFill>
                  <a:srgbClr val="000000"/>
                </a:solidFill>
                <a:effectLst/>
                <a:ea typeface="Calibri" panose="020F0502020204030204" pitchFamily="34" charset="0"/>
                <a:cs typeface="Times New Roman" panose="02020603050405020304" pitchFamily="18" charset="0"/>
              </a:rPr>
              <a:t> &lt; steps; </a:t>
            </a:r>
            <a:r>
              <a:rPr lang="en-IN" sz="1100" kern="1200" dirty="0" err="1">
                <a:solidFill>
                  <a:srgbClr val="000000"/>
                </a:solidFill>
                <a:effectLst/>
                <a:ea typeface="Calibri" panose="020F0502020204030204" pitchFamily="34" charset="0"/>
                <a:cs typeface="Times New Roman" panose="02020603050405020304" pitchFamily="18" charset="0"/>
              </a:rPr>
              <a:t>i</a:t>
            </a:r>
            <a:r>
              <a:rPr lang="en-IN" sz="1100" kern="1200" dirty="0">
                <a:solidFill>
                  <a:srgbClr val="000000"/>
                </a:solidFill>
                <a:effectLst/>
                <a:ea typeface="Calibri" panose="020F0502020204030204" pitchFamily="34" charset="0"/>
                <a:cs typeface="Times New Roman" panose="02020603050405020304" pitchFamily="18" charset="0"/>
              </a:rPr>
              <a:t>++) {</a:t>
            </a:r>
            <a:r>
              <a:rPr lang="en-IN" sz="1100" kern="1200" dirty="0" err="1">
                <a:solidFill>
                  <a:srgbClr val="FF0000"/>
                </a:solidFill>
                <a:effectLst/>
                <a:ea typeface="Calibri" panose="020F0502020204030204" pitchFamily="34" charset="0"/>
                <a:cs typeface="Times New Roman" panose="02020603050405020304" pitchFamily="18" charset="0"/>
              </a:rPr>
              <a:t>digitalWrite</a:t>
            </a:r>
            <a:r>
              <a:rPr lang="en-IN" sz="1100" kern="1200" dirty="0">
                <a:solidFill>
                  <a:srgbClr val="000000"/>
                </a:solidFill>
                <a:effectLst/>
                <a:ea typeface="Calibri" panose="020F0502020204030204" pitchFamily="34" charset="0"/>
                <a:cs typeface="Times New Roman" panose="02020603050405020304" pitchFamily="18" charset="0"/>
              </a:rPr>
              <a:t>(</a:t>
            </a:r>
            <a:r>
              <a:rPr lang="en-IN" sz="1100" kern="1200" dirty="0" err="1">
                <a:solidFill>
                  <a:srgbClr val="000000"/>
                </a:solidFill>
                <a:effectLst/>
                <a:ea typeface="Calibri" panose="020F0502020204030204" pitchFamily="34" charset="0"/>
                <a:cs typeface="Times New Roman" panose="02020603050405020304" pitchFamily="18" charset="0"/>
              </a:rPr>
              <a:t>steppin_L</a:t>
            </a:r>
            <a:r>
              <a:rPr lang="en-IN" sz="1100" kern="1200" dirty="0">
                <a:solidFill>
                  <a:srgbClr val="000000"/>
                </a:solidFill>
                <a:effectLst/>
                <a:ea typeface="Calibri" panose="020F0502020204030204" pitchFamily="34" charset="0"/>
                <a:cs typeface="Times New Roman" panose="02020603050405020304" pitchFamily="18" charset="0"/>
              </a:rPr>
              <a:t>, </a:t>
            </a:r>
            <a:r>
              <a:rPr lang="en-IN" sz="1100" kern="1200" dirty="0">
                <a:solidFill>
                  <a:srgbClr val="00B0F0"/>
                </a:solidFill>
                <a:effectLst/>
                <a:ea typeface="Calibri" panose="020F0502020204030204" pitchFamily="34" charset="0"/>
                <a:cs typeface="Times New Roman" panose="02020603050405020304" pitchFamily="18" charset="0"/>
              </a:rPr>
              <a:t>LOW</a:t>
            </a:r>
            <a:r>
              <a:rPr lang="en-IN" sz="1100" kern="1200" dirty="0">
                <a:solidFill>
                  <a:srgbClr val="000000"/>
                </a:solidFill>
                <a:effectLst/>
                <a:ea typeface="Calibri" panose="020F0502020204030204" pitchFamily="34" charset="0"/>
                <a:cs typeface="Times New Roman" panose="02020603050405020304" pitchFamily="18" charset="0"/>
              </a:rPr>
              <a:t>);    </a:t>
            </a:r>
            <a:r>
              <a:rPr lang="en-IN" sz="1100" kern="1200" dirty="0" err="1">
                <a:solidFill>
                  <a:srgbClr val="FF0000"/>
                </a:solidFill>
                <a:effectLst/>
                <a:ea typeface="Calibri" panose="020F0502020204030204" pitchFamily="34" charset="0"/>
                <a:cs typeface="Times New Roman" panose="02020603050405020304" pitchFamily="18" charset="0"/>
              </a:rPr>
              <a:t>digitalWrite</a:t>
            </a:r>
            <a:r>
              <a:rPr lang="en-IN" sz="1100" kern="1200" dirty="0">
                <a:solidFill>
                  <a:srgbClr val="000000"/>
                </a:solidFill>
                <a:effectLst/>
                <a:ea typeface="Calibri" panose="020F0502020204030204" pitchFamily="34" charset="0"/>
                <a:cs typeface="Times New Roman" panose="02020603050405020304" pitchFamily="18" charset="0"/>
              </a:rPr>
              <a:t>(</a:t>
            </a:r>
            <a:r>
              <a:rPr lang="en-IN" sz="1100" kern="1200" dirty="0" err="1">
                <a:solidFill>
                  <a:srgbClr val="000000"/>
                </a:solidFill>
                <a:effectLst/>
                <a:ea typeface="Calibri" panose="020F0502020204030204" pitchFamily="34" charset="0"/>
                <a:cs typeface="Times New Roman" panose="02020603050405020304" pitchFamily="18" charset="0"/>
              </a:rPr>
              <a:t>steppin_R</a:t>
            </a:r>
            <a:r>
              <a:rPr lang="en-IN" sz="1100" kern="1200" dirty="0">
                <a:solidFill>
                  <a:srgbClr val="000000"/>
                </a:solidFill>
                <a:effectLst/>
                <a:ea typeface="Calibri" panose="020F0502020204030204" pitchFamily="34" charset="0"/>
                <a:cs typeface="Times New Roman" panose="02020603050405020304" pitchFamily="18" charset="0"/>
              </a:rPr>
              <a:t>, </a:t>
            </a:r>
            <a:r>
              <a:rPr lang="en-IN" sz="1100" kern="1200" dirty="0">
                <a:solidFill>
                  <a:srgbClr val="00B0F0"/>
                </a:solidFill>
                <a:effectLst/>
                <a:ea typeface="Calibri" panose="020F0502020204030204" pitchFamily="34" charset="0"/>
                <a:cs typeface="Times New Roman" panose="02020603050405020304" pitchFamily="18" charset="0"/>
              </a:rPr>
              <a:t>LOW</a:t>
            </a:r>
            <a:r>
              <a:rPr lang="en-IN" sz="1100" kern="1200" dirty="0">
                <a:solidFill>
                  <a:srgbClr val="000000"/>
                </a:solidFill>
                <a:effectLst/>
                <a:ea typeface="Calibri" panose="020F0502020204030204" pitchFamily="34" charset="0"/>
                <a:cs typeface="Times New Roman" panose="02020603050405020304" pitchFamily="18" charset="0"/>
              </a:rPr>
              <a:t>);    </a:t>
            </a:r>
            <a:r>
              <a:rPr lang="en-IN" sz="1100" kern="1200" dirty="0" err="1">
                <a:solidFill>
                  <a:srgbClr val="FF0000"/>
                </a:solidFill>
                <a:effectLst/>
                <a:ea typeface="Calibri" panose="020F0502020204030204" pitchFamily="34" charset="0"/>
                <a:cs typeface="Times New Roman" panose="02020603050405020304" pitchFamily="18" charset="0"/>
              </a:rPr>
              <a:t>digitalWrite</a:t>
            </a:r>
            <a:r>
              <a:rPr lang="en-IN" sz="1100" kern="1200" dirty="0">
                <a:solidFill>
                  <a:srgbClr val="000000"/>
                </a:solidFill>
                <a:effectLst/>
                <a:ea typeface="Calibri" panose="020F0502020204030204" pitchFamily="34" charset="0"/>
                <a:cs typeface="Times New Roman" panose="02020603050405020304" pitchFamily="18" charset="0"/>
              </a:rPr>
              <a:t>(</a:t>
            </a:r>
            <a:r>
              <a:rPr lang="en-IN" sz="1100" kern="1200" dirty="0" err="1">
                <a:solidFill>
                  <a:srgbClr val="000000"/>
                </a:solidFill>
                <a:effectLst/>
                <a:ea typeface="Calibri" panose="020F0502020204030204" pitchFamily="34" charset="0"/>
                <a:cs typeface="Times New Roman" panose="02020603050405020304" pitchFamily="18" charset="0"/>
              </a:rPr>
              <a:t>steppin_L</a:t>
            </a:r>
            <a:r>
              <a:rPr lang="en-IN" sz="1100" kern="1200" dirty="0">
                <a:solidFill>
                  <a:srgbClr val="000000"/>
                </a:solidFill>
                <a:effectLst/>
                <a:ea typeface="Calibri" panose="020F0502020204030204" pitchFamily="34" charset="0"/>
                <a:cs typeface="Times New Roman" panose="02020603050405020304" pitchFamily="18" charset="0"/>
              </a:rPr>
              <a:t>, </a:t>
            </a:r>
            <a:r>
              <a:rPr lang="en-IN" sz="1100" kern="1200" dirty="0">
                <a:solidFill>
                  <a:srgbClr val="00B0F0"/>
                </a:solidFill>
                <a:effectLst/>
                <a:ea typeface="Calibri" panose="020F0502020204030204" pitchFamily="34" charset="0"/>
                <a:cs typeface="Times New Roman" panose="02020603050405020304" pitchFamily="18" charset="0"/>
              </a:rPr>
              <a:t>HIGH</a:t>
            </a:r>
            <a:r>
              <a:rPr lang="en-IN" sz="1100" kern="1200" dirty="0">
                <a:solidFill>
                  <a:srgbClr val="000000"/>
                </a:solidFill>
                <a:effectLst/>
                <a:ea typeface="Calibri" panose="020F0502020204030204" pitchFamily="34" charset="0"/>
                <a:cs typeface="Times New Roman" panose="02020603050405020304" pitchFamily="18" charset="0"/>
              </a:rPr>
              <a:t>);    </a:t>
            </a:r>
            <a:r>
              <a:rPr lang="en-IN" sz="1100" kern="1200" dirty="0" err="1">
                <a:solidFill>
                  <a:srgbClr val="FF0000"/>
                </a:solidFill>
                <a:effectLst/>
                <a:ea typeface="Calibri" panose="020F0502020204030204" pitchFamily="34" charset="0"/>
                <a:cs typeface="Times New Roman" panose="02020603050405020304" pitchFamily="18" charset="0"/>
              </a:rPr>
              <a:t>digitalWrite</a:t>
            </a:r>
            <a:r>
              <a:rPr lang="en-IN" sz="1100" kern="1200" dirty="0">
                <a:solidFill>
                  <a:srgbClr val="000000"/>
                </a:solidFill>
                <a:effectLst/>
                <a:ea typeface="Calibri" panose="020F0502020204030204" pitchFamily="34" charset="0"/>
                <a:cs typeface="Times New Roman" panose="02020603050405020304" pitchFamily="18" charset="0"/>
              </a:rPr>
              <a:t>(</a:t>
            </a:r>
            <a:r>
              <a:rPr lang="en-IN" sz="1100" kern="1200" dirty="0" err="1">
                <a:solidFill>
                  <a:srgbClr val="000000"/>
                </a:solidFill>
                <a:effectLst/>
                <a:ea typeface="Calibri" panose="020F0502020204030204" pitchFamily="34" charset="0"/>
                <a:cs typeface="Times New Roman" panose="02020603050405020304" pitchFamily="18" charset="0"/>
              </a:rPr>
              <a:t>steppin_R</a:t>
            </a:r>
            <a:r>
              <a:rPr lang="en-IN" sz="1100" kern="1200" dirty="0">
                <a:solidFill>
                  <a:srgbClr val="000000"/>
                </a:solidFill>
                <a:effectLst/>
                <a:ea typeface="Calibri" panose="020F0502020204030204" pitchFamily="34" charset="0"/>
                <a:cs typeface="Times New Roman" panose="02020603050405020304" pitchFamily="18" charset="0"/>
              </a:rPr>
              <a:t>, </a:t>
            </a:r>
            <a:r>
              <a:rPr lang="en-IN" sz="1100" kern="1200" dirty="0">
                <a:solidFill>
                  <a:srgbClr val="00B0F0"/>
                </a:solidFill>
                <a:effectLst/>
                <a:ea typeface="Calibri" panose="020F0502020204030204" pitchFamily="34" charset="0"/>
                <a:cs typeface="Times New Roman" panose="02020603050405020304" pitchFamily="18" charset="0"/>
              </a:rPr>
              <a:t>HIGH</a:t>
            </a:r>
            <a:r>
              <a:rPr lang="en-IN" sz="1100" kern="1200" dirty="0">
                <a:solidFill>
                  <a:srgbClr val="000000"/>
                </a:solidFill>
                <a:effectLst/>
                <a:ea typeface="Calibri" panose="020F0502020204030204" pitchFamily="34" charset="0"/>
                <a:cs typeface="Times New Roman" panose="02020603050405020304" pitchFamily="18" charset="0"/>
              </a:rPr>
              <a:t>);    </a:t>
            </a:r>
            <a:r>
              <a:rPr lang="en-IN" sz="1100" kern="1200" dirty="0">
                <a:solidFill>
                  <a:srgbClr val="FF0000"/>
                </a:solidFill>
                <a:effectLst/>
                <a:ea typeface="Calibri" panose="020F0502020204030204" pitchFamily="34" charset="0"/>
                <a:cs typeface="Times New Roman" panose="02020603050405020304" pitchFamily="18" charset="0"/>
              </a:rPr>
              <a:t>delay</a:t>
            </a:r>
            <a:r>
              <a:rPr lang="en-IN" sz="1100" kern="1200" dirty="0">
                <a:solidFill>
                  <a:srgbClr val="000000"/>
                </a:solidFill>
                <a:effectLst/>
                <a:ea typeface="Calibri" panose="020F0502020204030204" pitchFamily="34" charset="0"/>
                <a:cs typeface="Times New Roman" panose="02020603050405020304" pitchFamily="18" charset="0"/>
              </a:rPr>
              <a:t>(5);  }}</a:t>
            </a:r>
            <a:endParaRPr lang="en-IN" sz="1100" dirty="0">
              <a:effectLst/>
              <a:ea typeface="Calibri" panose="020F0502020204030204" pitchFamily="34" charset="0"/>
              <a:cs typeface="Times New Roman" panose="02020603050405020304" pitchFamily="18" charset="0"/>
            </a:endParaRPr>
          </a:p>
        </p:txBody>
      </p:sp>
      <p:sp>
        <p:nvSpPr>
          <p:cNvPr id="8" name="Text Box 37">
            <a:extLst>
              <a:ext uri="{FF2B5EF4-FFF2-40B4-BE49-F238E27FC236}">
                <a16:creationId xmlns:a16="http://schemas.microsoft.com/office/drawing/2014/main" xmlns="" id="{639A8F28-2527-412D-8345-0F3018F8715E}"/>
              </a:ext>
            </a:extLst>
          </p:cNvPr>
          <p:cNvSpPr txBox="1"/>
          <p:nvPr/>
        </p:nvSpPr>
        <p:spPr>
          <a:xfrm>
            <a:off x="5345159" y="3645024"/>
            <a:ext cx="2697480" cy="3337560"/>
          </a:xfrm>
          <a:prstGeom prst="rect">
            <a:avLst/>
          </a:prstGeom>
          <a:ln/>
        </p:spPr>
        <p:style>
          <a:lnRef idx="2">
            <a:schemeClr val="accent4"/>
          </a:lnRef>
          <a:fillRef idx="1">
            <a:schemeClr val="lt1"/>
          </a:fillRef>
          <a:effectRef idx="0">
            <a:schemeClr val="accent4"/>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07000"/>
              </a:lnSpc>
              <a:spcAft>
                <a:spcPts val="800"/>
              </a:spcAft>
            </a:pPr>
            <a:r>
              <a:rPr lang="en-IN" sz="1100">
                <a:solidFill>
                  <a:srgbClr val="00B0F0"/>
                </a:solidFill>
                <a:effectLst/>
                <a:ea typeface="Calibri" panose="020F0502020204030204" pitchFamily="34" charset="0"/>
                <a:cs typeface="Times New Roman" panose="02020603050405020304" pitchFamily="18" charset="0"/>
              </a:rPr>
              <a:t>void</a:t>
            </a:r>
            <a:r>
              <a:rPr lang="en-IN" sz="1100">
                <a:effectLst/>
                <a:ea typeface="Calibri" panose="020F0502020204030204" pitchFamily="34" charset="0"/>
                <a:cs typeface="Times New Roman" panose="02020603050405020304" pitchFamily="18" charset="0"/>
              </a:rPr>
              <a:t> circle(</a:t>
            </a:r>
            <a:r>
              <a:rPr lang="en-IN" sz="1100">
                <a:solidFill>
                  <a:srgbClr val="00B0F0"/>
                </a:solidFill>
                <a:effectLst/>
                <a:ea typeface="Calibri" panose="020F0502020204030204" pitchFamily="34" charset="0"/>
                <a:cs typeface="Times New Roman" panose="02020603050405020304" pitchFamily="18" charset="0"/>
              </a:rPr>
              <a:t>double</a:t>
            </a:r>
            <a:r>
              <a:rPr lang="en-IN" sz="1100">
                <a:effectLst/>
                <a:ea typeface="Calibri" panose="020F0502020204030204" pitchFamily="34" charset="0"/>
                <a:cs typeface="Times New Roman" panose="02020603050405020304" pitchFamily="18" charset="0"/>
              </a:rPr>
              <a:t> r){</a:t>
            </a:r>
          </a:p>
          <a:p>
            <a:pPr>
              <a:lnSpc>
                <a:spcPct val="107000"/>
              </a:lnSpc>
              <a:spcAft>
                <a:spcPts val="800"/>
              </a:spcAft>
            </a:pPr>
            <a:r>
              <a:rPr lang="en-IN" sz="1100">
                <a:effectLst/>
                <a:ea typeface="Calibri" panose="020F0502020204030204" pitchFamily="34" charset="0"/>
                <a:cs typeface="Times New Roman" panose="02020603050405020304" pitchFamily="18" charset="0"/>
              </a:rPr>
              <a:t>  </a:t>
            </a:r>
            <a:r>
              <a:rPr lang="en-IN" sz="1100">
                <a:solidFill>
                  <a:srgbClr val="00B0F0"/>
                </a:solidFill>
                <a:effectLst/>
                <a:ea typeface="Calibri" panose="020F0502020204030204" pitchFamily="34" charset="0"/>
                <a:cs typeface="Times New Roman" panose="02020603050405020304" pitchFamily="18" charset="0"/>
              </a:rPr>
              <a:t>double</a:t>
            </a:r>
            <a:r>
              <a:rPr lang="en-IN" sz="1100">
                <a:effectLst/>
                <a:ea typeface="Calibri" panose="020F0502020204030204" pitchFamily="34" charset="0"/>
                <a:cs typeface="Times New Roman" panose="02020603050405020304" pitchFamily="18" charset="0"/>
              </a:rPr>
              <a:t> r1 = r - dist/2;</a:t>
            </a:r>
          </a:p>
          <a:p>
            <a:pPr>
              <a:lnSpc>
                <a:spcPct val="107000"/>
              </a:lnSpc>
              <a:spcAft>
                <a:spcPts val="800"/>
              </a:spcAft>
            </a:pPr>
            <a:r>
              <a:rPr lang="en-IN" sz="1100">
                <a:effectLst/>
                <a:ea typeface="Calibri" panose="020F0502020204030204" pitchFamily="34" charset="0"/>
                <a:cs typeface="Times New Roman" panose="02020603050405020304" pitchFamily="18" charset="0"/>
              </a:rPr>
              <a:t>  </a:t>
            </a:r>
            <a:r>
              <a:rPr lang="en-IN" sz="1100">
                <a:solidFill>
                  <a:srgbClr val="00B0F0"/>
                </a:solidFill>
                <a:effectLst/>
                <a:ea typeface="Calibri" panose="020F0502020204030204" pitchFamily="34" charset="0"/>
                <a:cs typeface="Times New Roman" panose="02020603050405020304" pitchFamily="18" charset="0"/>
              </a:rPr>
              <a:t>double</a:t>
            </a:r>
            <a:r>
              <a:rPr lang="en-IN" sz="1100">
                <a:effectLst/>
                <a:ea typeface="Calibri" panose="020F0502020204030204" pitchFamily="34" charset="0"/>
                <a:cs typeface="Times New Roman" panose="02020603050405020304" pitchFamily="18" charset="0"/>
              </a:rPr>
              <a:t> r2 = r + dist/2;</a:t>
            </a:r>
          </a:p>
          <a:p>
            <a:pPr>
              <a:lnSpc>
                <a:spcPct val="107000"/>
              </a:lnSpc>
              <a:spcAft>
                <a:spcPts val="800"/>
              </a:spcAft>
            </a:pPr>
            <a:r>
              <a:rPr lang="en-IN" sz="1100">
                <a:effectLst/>
                <a:ea typeface="Calibri" panose="020F0502020204030204" pitchFamily="34" charset="0"/>
                <a:cs typeface="Times New Roman" panose="02020603050405020304" pitchFamily="18" charset="0"/>
              </a:rPr>
              <a:t>  </a:t>
            </a:r>
            <a:r>
              <a:rPr lang="en-IN" sz="1100">
                <a:solidFill>
                  <a:srgbClr val="00B0F0"/>
                </a:solidFill>
                <a:effectLst/>
                <a:ea typeface="Calibri" panose="020F0502020204030204" pitchFamily="34" charset="0"/>
                <a:cs typeface="Times New Roman" panose="02020603050405020304" pitchFamily="18" charset="0"/>
              </a:rPr>
              <a:t>int</a:t>
            </a:r>
            <a:r>
              <a:rPr lang="en-IN" sz="1100">
                <a:effectLst/>
                <a:ea typeface="Calibri" panose="020F0502020204030204" pitchFamily="34" charset="0"/>
                <a:cs typeface="Times New Roman" panose="02020603050405020304" pitchFamily="18" charset="0"/>
              </a:rPr>
              <a:t> steps_L = step(2*3.14*r1);</a:t>
            </a:r>
          </a:p>
          <a:p>
            <a:pPr>
              <a:lnSpc>
                <a:spcPct val="107000"/>
              </a:lnSpc>
              <a:spcAft>
                <a:spcPts val="800"/>
              </a:spcAft>
            </a:pPr>
            <a:r>
              <a:rPr lang="en-IN" sz="1100">
                <a:effectLst/>
                <a:ea typeface="Calibri" panose="020F0502020204030204" pitchFamily="34" charset="0"/>
                <a:cs typeface="Times New Roman" panose="02020603050405020304" pitchFamily="18" charset="0"/>
              </a:rPr>
              <a:t>  </a:t>
            </a:r>
            <a:r>
              <a:rPr lang="en-IN" sz="1100">
                <a:solidFill>
                  <a:srgbClr val="00B0F0"/>
                </a:solidFill>
                <a:effectLst/>
                <a:ea typeface="Calibri" panose="020F0502020204030204" pitchFamily="34" charset="0"/>
                <a:cs typeface="Times New Roman" panose="02020603050405020304" pitchFamily="18" charset="0"/>
              </a:rPr>
              <a:t>int</a:t>
            </a:r>
            <a:r>
              <a:rPr lang="en-IN" sz="1100">
                <a:effectLst/>
                <a:ea typeface="Calibri" panose="020F0502020204030204" pitchFamily="34" charset="0"/>
                <a:cs typeface="Times New Roman" panose="02020603050405020304" pitchFamily="18" charset="0"/>
              </a:rPr>
              <a:t> steps_R = step(2*3.14*r2);</a:t>
            </a:r>
          </a:p>
          <a:p>
            <a:pPr>
              <a:lnSpc>
                <a:spcPct val="107000"/>
              </a:lnSpc>
              <a:spcAft>
                <a:spcPts val="800"/>
              </a:spcAft>
            </a:pPr>
            <a:r>
              <a:rPr lang="en-IN" sz="1100">
                <a:effectLst/>
                <a:ea typeface="Calibri" panose="020F0502020204030204" pitchFamily="34" charset="0"/>
                <a:cs typeface="Times New Roman" panose="02020603050405020304" pitchFamily="18" charset="0"/>
              </a:rPr>
              <a:t>  </a:t>
            </a:r>
            <a:r>
              <a:rPr lang="en-IN" sz="1100">
                <a:solidFill>
                  <a:srgbClr val="00B0F0"/>
                </a:solidFill>
                <a:effectLst/>
                <a:ea typeface="Calibri" panose="020F0502020204030204" pitchFamily="34" charset="0"/>
                <a:cs typeface="Times New Roman" panose="02020603050405020304" pitchFamily="18" charset="0"/>
              </a:rPr>
              <a:t>long</a:t>
            </a:r>
            <a:r>
              <a:rPr lang="en-IN" sz="1100">
                <a:effectLst/>
                <a:ea typeface="Calibri" panose="020F0502020204030204" pitchFamily="34" charset="0"/>
                <a:cs typeface="Times New Roman" panose="02020603050405020304" pitchFamily="18" charset="0"/>
              </a:rPr>
              <a:t> positions[2]; </a:t>
            </a:r>
          </a:p>
          <a:p>
            <a:pPr>
              <a:lnSpc>
                <a:spcPct val="107000"/>
              </a:lnSpc>
              <a:spcAft>
                <a:spcPts val="800"/>
              </a:spcAft>
            </a:pPr>
            <a:r>
              <a:rPr lang="en-IN" sz="1100">
                <a:effectLst/>
                <a:ea typeface="Calibri" panose="020F0502020204030204" pitchFamily="34" charset="0"/>
                <a:cs typeface="Times New Roman" panose="02020603050405020304" pitchFamily="18" charset="0"/>
              </a:rPr>
              <a:t>  positions[0] = steps_L;</a:t>
            </a:r>
          </a:p>
          <a:p>
            <a:pPr>
              <a:lnSpc>
                <a:spcPct val="107000"/>
              </a:lnSpc>
              <a:spcAft>
                <a:spcPts val="800"/>
              </a:spcAft>
            </a:pPr>
            <a:r>
              <a:rPr lang="en-IN" sz="1100">
                <a:effectLst/>
                <a:ea typeface="Calibri" panose="020F0502020204030204" pitchFamily="34" charset="0"/>
                <a:cs typeface="Times New Roman" panose="02020603050405020304" pitchFamily="18" charset="0"/>
              </a:rPr>
              <a:t>  positions[1] = steps_R;</a:t>
            </a:r>
          </a:p>
          <a:p>
            <a:pPr>
              <a:lnSpc>
                <a:spcPct val="107000"/>
              </a:lnSpc>
              <a:spcAft>
                <a:spcPts val="800"/>
              </a:spcAft>
            </a:pPr>
            <a:r>
              <a:rPr lang="en-IN" sz="1100">
                <a:effectLst/>
                <a:ea typeface="Calibri" panose="020F0502020204030204" pitchFamily="34" charset="0"/>
                <a:cs typeface="Times New Roman" panose="02020603050405020304" pitchFamily="18" charset="0"/>
              </a:rPr>
              <a:t>  steppers.moveTo(positions);</a:t>
            </a:r>
          </a:p>
          <a:p>
            <a:pPr>
              <a:lnSpc>
                <a:spcPct val="107000"/>
              </a:lnSpc>
              <a:spcAft>
                <a:spcPts val="800"/>
              </a:spcAft>
            </a:pPr>
            <a:r>
              <a:rPr lang="en-IN" sz="1100">
                <a:effectLst/>
                <a:ea typeface="Calibri" panose="020F0502020204030204" pitchFamily="34" charset="0"/>
                <a:cs typeface="Times New Roman" panose="02020603050405020304" pitchFamily="18" charset="0"/>
              </a:rPr>
              <a:t>  steppers.runSpeedToPosition(); // Blocks until all are in position</a:t>
            </a:r>
          </a:p>
          <a:p>
            <a:pPr>
              <a:lnSpc>
                <a:spcPct val="107000"/>
              </a:lnSpc>
              <a:spcAft>
                <a:spcPts val="800"/>
              </a:spcAft>
            </a:pPr>
            <a:r>
              <a:rPr lang="en-IN" sz="1100">
                <a:effectLst/>
                <a:ea typeface="Calibri" panose="020F0502020204030204" pitchFamily="34" charset="0"/>
                <a:cs typeface="Times New Roman" panose="02020603050405020304" pitchFamily="18" charset="0"/>
              </a:rPr>
              <a:t>}</a:t>
            </a:r>
          </a:p>
        </p:txBody>
      </p:sp>
      <p:sp>
        <p:nvSpPr>
          <p:cNvPr id="9" name="Text Box 38">
            <a:extLst>
              <a:ext uri="{FF2B5EF4-FFF2-40B4-BE49-F238E27FC236}">
                <a16:creationId xmlns:a16="http://schemas.microsoft.com/office/drawing/2014/main" xmlns="" id="{B169F446-91CA-43C8-867A-8FF91DE150BD}"/>
              </a:ext>
            </a:extLst>
          </p:cNvPr>
          <p:cNvSpPr txBox="1"/>
          <p:nvPr/>
        </p:nvSpPr>
        <p:spPr>
          <a:xfrm>
            <a:off x="700209" y="5398046"/>
            <a:ext cx="4114800" cy="1414054"/>
          </a:xfrm>
          <a:prstGeom prst="rect">
            <a:avLst/>
          </a:prstGeom>
          <a:ln/>
        </p:spPr>
        <p:style>
          <a:lnRef idx="2">
            <a:schemeClr val="accent4"/>
          </a:lnRef>
          <a:fillRef idx="1">
            <a:schemeClr val="lt1"/>
          </a:fillRef>
          <a:effectRef idx="0">
            <a:schemeClr val="accent4"/>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07000"/>
              </a:lnSpc>
              <a:spcAft>
                <a:spcPts val="800"/>
              </a:spcAft>
            </a:pPr>
            <a:r>
              <a:rPr lang="en-IN" sz="1400" dirty="0">
                <a:solidFill>
                  <a:srgbClr val="00B0F0"/>
                </a:solidFill>
                <a:effectLst/>
                <a:ea typeface="Calibri" panose="020F0502020204030204" pitchFamily="34" charset="0"/>
                <a:cs typeface="Times New Roman" panose="02020603050405020304" pitchFamily="18" charset="0"/>
              </a:rPr>
              <a:t>int</a:t>
            </a:r>
            <a:r>
              <a:rPr lang="en-IN" sz="1400" dirty="0">
                <a:effectLst/>
                <a:ea typeface="Calibri" panose="020F0502020204030204" pitchFamily="34" charset="0"/>
                <a:cs typeface="Times New Roman" panose="02020603050405020304" pitchFamily="18" charset="0"/>
              </a:rPr>
              <a:t> step(</a:t>
            </a:r>
            <a:r>
              <a:rPr lang="en-IN" sz="1400" dirty="0">
                <a:solidFill>
                  <a:srgbClr val="00B0F0"/>
                </a:solidFill>
                <a:effectLst/>
                <a:ea typeface="Calibri" panose="020F0502020204030204" pitchFamily="34" charset="0"/>
                <a:cs typeface="Times New Roman" panose="02020603050405020304" pitchFamily="18" charset="0"/>
              </a:rPr>
              <a:t>float</a:t>
            </a:r>
            <a:r>
              <a:rPr lang="en-IN" sz="1400" dirty="0">
                <a:effectLst/>
                <a:ea typeface="Calibri" panose="020F0502020204030204" pitchFamily="34" charset="0"/>
                <a:cs typeface="Times New Roman" panose="02020603050405020304" pitchFamily="18" charset="0"/>
              </a:rPr>
              <a:t> distance){</a:t>
            </a:r>
          </a:p>
          <a:p>
            <a:pPr>
              <a:lnSpc>
                <a:spcPct val="107000"/>
              </a:lnSpc>
              <a:spcAft>
                <a:spcPts val="800"/>
              </a:spcAft>
            </a:pPr>
            <a:r>
              <a:rPr lang="en-IN" sz="1400" dirty="0">
                <a:effectLst/>
                <a:ea typeface="Calibri" panose="020F0502020204030204" pitchFamily="34" charset="0"/>
                <a:cs typeface="Times New Roman" panose="02020603050405020304" pitchFamily="18" charset="0"/>
              </a:rPr>
              <a:t>  </a:t>
            </a:r>
            <a:r>
              <a:rPr lang="en-IN" sz="1400" dirty="0">
                <a:solidFill>
                  <a:srgbClr val="00B0F0"/>
                </a:solidFill>
                <a:effectLst/>
                <a:ea typeface="Calibri" panose="020F0502020204030204" pitchFamily="34" charset="0"/>
                <a:cs typeface="Times New Roman" panose="02020603050405020304" pitchFamily="18" charset="0"/>
              </a:rPr>
              <a:t>int</a:t>
            </a:r>
            <a:r>
              <a:rPr lang="en-IN" sz="1400" dirty="0">
                <a:effectLst/>
                <a:ea typeface="Calibri" panose="020F0502020204030204" pitchFamily="34" charset="0"/>
                <a:cs typeface="Times New Roman" panose="02020603050405020304" pitchFamily="18" charset="0"/>
              </a:rPr>
              <a:t> steps = distance * </a:t>
            </a:r>
            <a:r>
              <a:rPr lang="en-IN" sz="1400" dirty="0" err="1">
                <a:effectLst/>
                <a:ea typeface="Calibri" panose="020F0502020204030204" pitchFamily="34" charset="0"/>
                <a:cs typeface="Times New Roman" panose="02020603050405020304" pitchFamily="18" charset="0"/>
              </a:rPr>
              <a:t>steps_rev</a:t>
            </a:r>
            <a:r>
              <a:rPr lang="en-IN" sz="1400" dirty="0">
                <a:effectLst/>
                <a:ea typeface="Calibri" panose="020F0502020204030204" pitchFamily="34" charset="0"/>
                <a:cs typeface="Times New Roman" panose="02020603050405020304" pitchFamily="18" charset="0"/>
              </a:rPr>
              <a:t> / (</a:t>
            </a:r>
            <a:r>
              <a:rPr lang="en-IN" sz="1400" dirty="0" err="1">
                <a:effectLst/>
                <a:ea typeface="Calibri" panose="020F0502020204030204" pitchFamily="34" charset="0"/>
                <a:cs typeface="Times New Roman" panose="02020603050405020304" pitchFamily="18" charset="0"/>
              </a:rPr>
              <a:t>wheel_dia</a:t>
            </a:r>
            <a:r>
              <a:rPr lang="en-IN" sz="1400" dirty="0">
                <a:effectLst/>
                <a:ea typeface="Calibri" panose="020F0502020204030204" pitchFamily="34" charset="0"/>
                <a:cs typeface="Times New Roman" panose="02020603050405020304" pitchFamily="18" charset="0"/>
              </a:rPr>
              <a:t> * 3.1412);</a:t>
            </a:r>
          </a:p>
          <a:p>
            <a:pPr>
              <a:lnSpc>
                <a:spcPct val="107000"/>
              </a:lnSpc>
              <a:spcAft>
                <a:spcPts val="800"/>
              </a:spcAft>
            </a:pPr>
            <a:r>
              <a:rPr lang="en-IN" sz="1400" dirty="0">
                <a:effectLst/>
                <a:ea typeface="Calibri" panose="020F0502020204030204" pitchFamily="34" charset="0"/>
                <a:cs typeface="Times New Roman" panose="02020603050405020304" pitchFamily="18" charset="0"/>
              </a:rPr>
              <a:t>  </a:t>
            </a:r>
            <a:r>
              <a:rPr lang="en-IN" sz="1400" dirty="0">
                <a:solidFill>
                  <a:srgbClr val="FF0000"/>
                </a:solidFill>
                <a:effectLst/>
                <a:ea typeface="Calibri" panose="020F0502020204030204" pitchFamily="34" charset="0"/>
                <a:cs typeface="Times New Roman" panose="02020603050405020304" pitchFamily="18" charset="0"/>
              </a:rPr>
              <a:t>return</a:t>
            </a:r>
            <a:r>
              <a:rPr lang="en-IN" sz="1400" dirty="0">
                <a:effectLst/>
                <a:ea typeface="Calibri" panose="020F0502020204030204" pitchFamily="34" charset="0"/>
                <a:cs typeface="Times New Roman" panose="02020603050405020304" pitchFamily="18" charset="0"/>
              </a:rPr>
              <a:t> steps;</a:t>
            </a:r>
          </a:p>
          <a:p>
            <a:pPr>
              <a:lnSpc>
                <a:spcPct val="107000"/>
              </a:lnSpc>
              <a:spcAft>
                <a:spcPts val="800"/>
              </a:spcAft>
            </a:pPr>
            <a:r>
              <a:rPr lang="en-IN" sz="1400" dirty="0">
                <a:effectLst/>
                <a:ea typeface="Calibri" panose="020F0502020204030204" pitchFamily="34" charset="0"/>
                <a:cs typeface="Times New Roman" panose="02020603050405020304" pitchFamily="18" charset="0"/>
              </a:rPr>
              <a:t>}</a:t>
            </a:r>
          </a:p>
        </p:txBody>
      </p:sp>
      <p:sp>
        <p:nvSpPr>
          <p:cNvPr id="2" name="TextBox 1">
            <a:extLst>
              <a:ext uri="{FF2B5EF4-FFF2-40B4-BE49-F238E27FC236}">
                <a16:creationId xmlns:a16="http://schemas.microsoft.com/office/drawing/2014/main" xmlns="" id="{9A4492D9-5102-45BA-96E5-02332E767147}"/>
              </a:ext>
            </a:extLst>
          </p:cNvPr>
          <p:cNvSpPr txBox="1"/>
          <p:nvPr/>
        </p:nvSpPr>
        <p:spPr>
          <a:xfrm>
            <a:off x="428827" y="156307"/>
            <a:ext cx="3617597" cy="584775"/>
          </a:xfrm>
          <a:prstGeom prst="rect">
            <a:avLst/>
          </a:prstGeom>
          <a:noFill/>
        </p:spPr>
        <p:txBody>
          <a:bodyPr wrap="square" rtlCol="0">
            <a:spAutoFit/>
          </a:bodyPr>
          <a:lstStyle/>
          <a:p>
            <a:r>
              <a:rPr lang="en-IN" sz="3200" dirty="0"/>
              <a:t>All Functions</a:t>
            </a:r>
          </a:p>
        </p:txBody>
      </p:sp>
    </p:spTree>
    <p:extLst>
      <p:ext uri="{BB962C8B-B14F-4D97-AF65-F5344CB8AC3E}">
        <p14:creationId xmlns:p14="http://schemas.microsoft.com/office/powerpoint/2010/main" val="305235740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a:extLst>
              <a:ext uri="{FF2B5EF4-FFF2-40B4-BE49-F238E27FC236}">
                <a16:creationId xmlns:a16="http://schemas.microsoft.com/office/drawing/2014/main" xmlns="" id="{90B65C7A-A410-46B0-8AF3-1EAA7346D58A}"/>
              </a:ext>
            </a:extLst>
          </p:cNvPr>
          <p:cNvSpPr txBox="1"/>
          <p:nvPr/>
        </p:nvSpPr>
        <p:spPr>
          <a:xfrm>
            <a:off x="628650" y="455022"/>
            <a:ext cx="3895725" cy="6142329"/>
          </a:xfrm>
          <a:prstGeom prst="rect">
            <a:avLst/>
          </a:prstGeom>
        </p:spPr>
        <p:style>
          <a:lnRef idx="2">
            <a:schemeClr val="accent4"/>
          </a:lnRef>
          <a:fillRef idx="1">
            <a:schemeClr val="lt1"/>
          </a:fillRef>
          <a:effectRef idx="0">
            <a:schemeClr val="accent4"/>
          </a:effectRef>
          <a:fontRef idx="minor">
            <a:schemeClr val="dk1"/>
          </a:fontRef>
        </p:style>
        <p:txBody>
          <a:bodyPr wrap="square" rtlCol="0">
            <a:noAutofit/>
          </a:bodyPr>
          <a:lstStyle/>
          <a:p>
            <a:pPr>
              <a:lnSpc>
                <a:spcPct val="107000"/>
              </a:lnSpc>
              <a:spcAft>
                <a:spcPts val="800"/>
              </a:spcAft>
            </a:pPr>
            <a:r>
              <a:rPr lang="en-IN" sz="1400" kern="1200" dirty="0">
                <a:solidFill>
                  <a:srgbClr val="00B0F0"/>
                </a:solidFill>
                <a:effectLst/>
                <a:ea typeface="Calibri" panose="020F0502020204030204" pitchFamily="34" charset="0"/>
                <a:cs typeface="Times New Roman" panose="02020603050405020304" pitchFamily="18" charset="0"/>
              </a:rPr>
              <a:t>void</a:t>
            </a:r>
            <a:r>
              <a:rPr lang="en-IN" sz="1400" kern="1200" dirty="0">
                <a:solidFill>
                  <a:srgbClr val="000000"/>
                </a:solidFill>
                <a:effectLst/>
                <a:ea typeface="Calibri" panose="020F0502020204030204" pitchFamily="34" charset="0"/>
                <a:cs typeface="Times New Roman" panose="02020603050405020304" pitchFamily="18" charset="0"/>
              </a:rPr>
              <a:t> line(</a:t>
            </a:r>
            <a:r>
              <a:rPr lang="en-IN" sz="1400" kern="1200" dirty="0">
                <a:solidFill>
                  <a:srgbClr val="00B0F0"/>
                </a:solidFill>
                <a:effectLst/>
                <a:ea typeface="Calibri" panose="020F0502020204030204" pitchFamily="34" charset="0"/>
                <a:cs typeface="Times New Roman" panose="02020603050405020304" pitchFamily="18" charset="0"/>
              </a:rPr>
              <a:t>double</a:t>
            </a:r>
            <a:r>
              <a:rPr lang="en-IN" sz="1400" kern="1200" dirty="0">
                <a:solidFill>
                  <a:srgbClr val="000000"/>
                </a:solidFill>
                <a:effectLst/>
                <a:ea typeface="Calibri" panose="020F0502020204030204" pitchFamily="34" charset="0"/>
                <a:cs typeface="Times New Roman" panose="02020603050405020304" pitchFamily="18" charset="0"/>
              </a:rPr>
              <a:t> slope, </a:t>
            </a:r>
            <a:r>
              <a:rPr lang="en-IN" sz="1400" kern="1200" dirty="0">
                <a:solidFill>
                  <a:srgbClr val="00B0F0"/>
                </a:solidFill>
                <a:effectLst/>
                <a:ea typeface="Calibri" panose="020F0502020204030204" pitchFamily="34" charset="0"/>
                <a:cs typeface="Times New Roman" panose="02020603050405020304" pitchFamily="18" charset="0"/>
              </a:rPr>
              <a:t>double</a:t>
            </a:r>
            <a:r>
              <a:rPr lang="en-IN" sz="1400" kern="1200" dirty="0">
                <a:solidFill>
                  <a:srgbClr val="000000"/>
                </a:solidFill>
                <a:effectLst/>
                <a:ea typeface="Calibri" panose="020F0502020204030204" pitchFamily="34" charset="0"/>
                <a:cs typeface="Times New Roman" panose="02020603050405020304" pitchFamily="18" charset="0"/>
              </a:rPr>
              <a:t> intercept){</a:t>
            </a:r>
            <a:endParaRPr lang="en-IN" sz="1400" dirty="0">
              <a:effectLst/>
              <a:ea typeface="Calibri" panose="020F0502020204030204" pitchFamily="34" charset="0"/>
              <a:cs typeface="Times New Roman" panose="02020603050405020304" pitchFamily="18" charset="0"/>
            </a:endParaRPr>
          </a:p>
          <a:p>
            <a:pPr>
              <a:lnSpc>
                <a:spcPct val="107000"/>
              </a:lnSpc>
              <a:spcAft>
                <a:spcPts val="800"/>
              </a:spcAft>
            </a:pPr>
            <a:r>
              <a:rPr lang="en-IN" sz="1400" kern="1200" dirty="0">
                <a:solidFill>
                  <a:srgbClr val="000000"/>
                </a:solidFill>
                <a:effectLst/>
                <a:ea typeface="Calibri" panose="020F0502020204030204" pitchFamily="34" charset="0"/>
                <a:cs typeface="Times New Roman" panose="02020603050405020304" pitchFamily="18" charset="0"/>
              </a:rPr>
              <a:t>  </a:t>
            </a:r>
            <a:r>
              <a:rPr lang="en-IN" sz="1400" kern="1200" dirty="0" err="1">
                <a:solidFill>
                  <a:srgbClr val="000000"/>
                </a:solidFill>
                <a:effectLst/>
                <a:ea typeface="Calibri" panose="020F0502020204030204" pitchFamily="34" charset="0"/>
                <a:cs typeface="Times New Roman" panose="02020603050405020304" pitchFamily="18" charset="0"/>
              </a:rPr>
              <a:t>servo.</a:t>
            </a:r>
            <a:r>
              <a:rPr lang="en-IN" sz="1400" kern="1200" dirty="0" err="1">
                <a:solidFill>
                  <a:srgbClr val="FF0000"/>
                </a:solidFill>
                <a:effectLst/>
                <a:ea typeface="Calibri" panose="020F0502020204030204" pitchFamily="34" charset="0"/>
                <a:cs typeface="Times New Roman" panose="02020603050405020304" pitchFamily="18" charset="0"/>
              </a:rPr>
              <a:t>write</a:t>
            </a:r>
            <a:r>
              <a:rPr lang="en-IN" sz="1400" kern="1200" dirty="0">
                <a:solidFill>
                  <a:srgbClr val="000000"/>
                </a:solidFill>
                <a:effectLst/>
                <a:ea typeface="Calibri" panose="020F0502020204030204" pitchFamily="34" charset="0"/>
                <a:cs typeface="Times New Roman" panose="02020603050405020304" pitchFamily="18" charset="0"/>
              </a:rPr>
              <a:t>(0);                                                                             </a:t>
            </a:r>
            <a:r>
              <a:rPr lang="en-IN" sz="1400" kern="1200" dirty="0">
                <a:solidFill>
                  <a:srgbClr val="AEAAAA"/>
                </a:solidFill>
                <a:effectLst/>
                <a:ea typeface="Calibri" panose="020F0502020204030204" pitchFamily="34" charset="0"/>
                <a:cs typeface="Times New Roman" panose="02020603050405020304" pitchFamily="18" charset="0"/>
              </a:rPr>
              <a:t> // pen up</a:t>
            </a:r>
            <a:endParaRPr lang="en-IN" sz="1400" dirty="0">
              <a:effectLst/>
              <a:ea typeface="Calibri" panose="020F0502020204030204" pitchFamily="34" charset="0"/>
              <a:cs typeface="Times New Roman" panose="02020603050405020304" pitchFamily="18" charset="0"/>
            </a:endParaRPr>
          </a:p>
          <a:p>
            <a:pPr>
              <a:lnSpc>
                <a:spcPct val="107000"/>
              </a:lnSpc>
              <a:spcAft>
                <a:spcPts val="800"/>
              </a:spcAft>
            </a:pPr>
            <a:r>
              <a:rPr lang="en-IN" sz="1400" kern="1200" dirty="0">
                <a:solidFill>
                  <a:srgbClr val="000000"/>
                </a:solidFill>
                <a:effectLst/>
                <a:ea typeface="Calibri" panose="020F0502020204030204" pitchFamily="34" charset="0"/>
                <a:cs typeface="Times New Roman" panose="02020603050405020304" pitchFamily="18" charset="0"/>
              </a:rPr>
              <a:t>  </a:t>
            </a:r>
            <a:r>
              <a:rPr lang="en-IN" sz="1400" kern="1200" dirty="0">
                <a:solidFill>
                  <a:srgbClr val="00B0F0"/>
                </a:solidFill>
                <a:effectLst/>
                <a:ea typeface="Calibri" panose="020F0502020204030204" pitchFamily="34" charset="0"/>
                <a:cs typeface="Times New Roman" panose="02020603050405020304" pitchFamily="18" charset="0"/>
              </a:rPr>
              <a:t>int</a:t>
            </a:r>
            <a:r>
              <a:rPr lang="en-IN" sz="1400" kern="1200" dirty="0">
                <a:solidFill>
                  <a:srgbClr val="000000"/>
                </a:solidFill>
                <a:effectLst/>
                <a:ea typeface="Calibri" panose="020F0502020204030204" pitchFamily="34" charset="0"/>
                <a:cs typeface="Times New Roman" panose="02020603050405020304" pitchFamily="18" charset="0"/>
              </a:rPr>
              <a:t> steps = step(intercept);</a:t>
            </a:r>
            <a:endParaRPr lang="en-IN" sz="1400" dirty="0">
              <a:effectLst/>
              <a:ea typeface="Calibri" panose="020F0502020204030204" pitchFamily="34" charset="0"/>
              <a:cs typeface="Times New Roman" panose="02020603050405020304" pitchFamily="18" charset="0"/>
            </a:endParaRPr>
          </a:p>
          <a:p>
            <a:pPr>
              <a:lnSpc>
                <a:spcPct val="107000"/>
              </a:lnSpc>
              <a:spcAft>
                <a:spcPts val="800"/>
              </a:spcAft>
            </a:pPr>
            <a:r>
              <a:rPr lang="en-IN" sz="1400" kern="1200" dirty="0">
                <a:solidFill>
                  <a:srgbClr val="000000"/>
                </a:solidFill>
                <a:effectLst/>
                <a:ea typeface="Calibri" panose="020F0502020204030204" pitchFamily="34" charset="0"/>
                <a:cs typeface="Times New Roman" panose="02020603050405020304" pitchFamily="18" charset="0"/>
              </a:rPr>
              <a:t>  if(intercept &lt; 0){                                                                          </a:t>
            </a:r>
            <a:r>
              <a:rPr lang="en-IN" sz="1400" kern="1200" dirty="0">
                <a:solidFill>
                  <a:srgbClr val="AEAAAA"/>
                </a:solidFill>
                <a:effectLst/>
                <a:ea typeface="Calibri" panose="020F0502020204030204" pitchFamily="34" charset="0"/>
                <a:cs typeface="Times New Roman" panose="02020603050405020304" pitchFamily="18" charset="0"/>
              </a:rPr>
              <a:t>// for backward movement        </a:t>
            </a:r>
            <a:endParaRPr lang="en-IN" sz="1400" dirty="0">
              <a:effectLst/>
              <a:ea typeface="Calibri" panose="020F0502020204030204" pitchFamily="34" charset="0"/>
              <a:cs typeface="Times New Roman" panose="02020603050405020304" pitchFamily="18" charset="0"/>
            </a:endParaRPr>
          </a:p>
          <a:p>
            <a:pPr>
              <a:lnSpc>
                <a:spcPct val="107000"/>
              </a:lnSpc>
              <a:spcAft>
                <a:spcPts val="800"/>
              </a:spcAft>
            </a:pPr>
            <a:r>
              <a:rPr lang="en-IN" sz="1400" kern="1200" dirty="0">
                <a:solidFill>
                  <a:srgbClr val="000000"/>
                </a:solidFill>
                <a:effectLst/>
                <a:ea typeface="Calibri" panose="020F0502020204030204" pitchFamily="34" charset="0"/>
                <a:cs typeface="Times New Roman" panose="02020603050405020304" pitchFamily="18" charset="0"/>
              </a:rPr>
              <a:t>  </a:t>
            </a:r>
            <a:r>
              <a:rPr lang="en-IN" sz="1400" kern="1200" dirty="0" err="1">
                <a:solidFill>
                  <a:srgbClr val="FF0000"/>
                </a:solidFill>
                <a:effectLst/>
                <a:ea typeface="Calibri" panose="020F0502020204030204" pitchFamily="34" charset="0"/>
                <a:cs typeface="Times New Roman" panose="02020603050405020304" pitchFamily="18" charset="0"/>
              </a:rPr>
              <a:t>digitalWrite</a:t>
            </a:r>
            <a:r>
              <a:rPr lang="en-IN" sz="1400" kern="1200" dirty="0">
                <a:solidFill>
                  <a:srgbClr val="000000"/>
                </a:solidFill>
                <a:effectLst/>
                <a:ea typeface="Calibri" panose="020F0502020204030204" pitchFamily="34" charset="0"/>
                <a:cs typeface="Times New Roman" panose="02020603050405020304" pitchFamily="18" charset="0"/>
              </a:rPr>
              <a:t>(</a:t>
            </a:r>
            <a:r>
              <a:rPr lang="en-IN" sz="1400" kern="1200" dirty="0" err="1">
                <a:solidFill>
                  <a:srgbClr val="000000"/>
                </a:solidFill>
                <a:effectLst/>
                <a:ea typeface="Calibri" panose="020F0502020204030204" pitchFamily="34" charset="0"/>
                <a:cs typeface="Times New Roman" panose="02020603050405020304" pitchFamily="18" charset="0"/>
              </a:rPr>
              <a:t>dirpin_L</a:t>
            </a:r>
            <a:r>
              <a:rPr lang="en-IN" sz="1400" kern="1200" dirty="0">
                <a:solidFill>
                  <a:srgbClr val="000000"/>
                </a:solidFill>
                <a:effectLst/>
                <a:ea typeface="Calibri" panose="020F0502020204030204" pitchFamily="34" charset="0"/>
                <a:cs typeface="Times New Roman" panose="02020603050405020304" pitchFamily="18" charset="0"/>
              </a:rPr>
              <a:t>, </a:t>
            </a:r>
            <a:r>
              <a:rPr lang="en-IN" sz="1400" kern="1200" dirty="0">
                <a:solidFill>
                  <a:srgbClr val="00B0F0"/>
                </a:solidFill>
                <a:effectLst/>
                <a:ea typeface="Calibri" panose="020F0502020204030204" pitchFamily="34" charset="0"/>
                <a:cs typeface="Times New Roman" panose="02020603050405020304" pitchFamily="18" charset="0"/>
              </a:rPr>
              <a:t>HIGH</a:t>
            </a:r>
            <a:r>
              <a:rPr lang="en-IN" sz="1400" kern="1200" dirty="0">
                <a:solidFill>
                  <a:srgbClr val="000000"/>
                </a:solidFill>
                <a:effectLst/>
                <a:ea typeface="Calibri" panose="020F0502020204030204" pitchFamily="34" charset="0"/>
                <a:cs typeface="Times New Roman" panose="02020603050405020304" pitchFamily="18" charset="0"/>
              </a:rPr>
              <a:t>); </a:t>
            </a:r>
            <a:r>
              <a:rPr lang="en-IN" sz="1400" kern="1200" dirty="0" err="1">
                <a:solidFill>
                  <a:srgbClr val="FF0000"/>
                </a:solidFill>
                <a:effectLst/>
                <a:ea typeface="Calibri" panose="020F0502020204030204" pitchFamily="34" charset="0"/>
                <a:cs typeface="Times New Roman" panose="02020603050405020304" pitchFamily="18" charset="0"/>
              </a:rPr>
              <a:t>digitalWrite</a:t>
            </a:r>
            <a:r>
              <a:rPr lang="en-IN" sz="1400" kern="1200" dirty="0">
                <a:solidFill>
                  <a:srgbClr val="000000"/>
                </a:solidFill>
                <a:effectLst/>
                <a:ea typeface="Calibri" panose="020F0502020204030204" pitchFamily="34" charset="0"/>
                <a:cs typeface="Times New Roman" panose="02020603050405020304" pitchFamily="18" charset="0"/>
              </a:rPr>
              <a:t>(</a:t>
            </a:r>
            <a:r>
              <a:rPr lang="en-IN" sz="1400" kern="1200" dirty="0" err="1">
                <a:solidFill>
                  <a:srgbClr val="000000"/>
                </a:solidFill>
                <a:effectLst/>
                <a:ea typeface="Calibri" panose="020F0502020204030204" pitchFamily="34" charset="0"/>
                <a:cs typeface="Times New Roman" panose="02020603050405020304" pitchFamily="18" charset="0"/>
              </a:rPr>
              <a:t>dirpin_R</a:t>
            </a:r>
            <a:r>
              <a:rPr lang="en-IN" sz="1400" kern="1200" dirty="0">
                <a:solidFill>
                  <a:srgbClr val="000000"/>
                </a:solidFill>
                <a:effectLst/>
                <a:ea typeface="Calibri" panose="020F0502020204030204" pitchFamily="34" charset="0"/>
                <a:cs typeface="Times New Roman" panose="02020603050405020304" pitchFamily="18" charset="0"/>
              </a:rPr>
              <a:t>, </a:t>
            </a:r>
            <a:r>
              <a:rPr lang="en-IN" sz="1400" kern="1200" dirty="0">
                <a:solidFill>
                  <a:srgbClr val="00B0F0"/>
                </a:solidFill>
                <a:effectLst/>
                <a:ea typeface="Calibri" panose="020F0502020204030204" pitchFamily="34" charset="0"/>
                <a:cs typeface="Times New Roman" panose="02020603050405020304" pitchFamily="18" charset="0"/>
              </a:rPr>
              <a:t>LOW</a:t>
            </a:r>
            <a:r>
              <a:rPr lang="en-IN" sz="1400" kern="1200" dirty="0">
                <a:solidFill>
                  <a:srgbClr val="000000"/>
                </a:solidFill>
                <a:effectLst/>
                <a:ea typeface="Calibri" panose="020F0502020204030204" pitchFamily="34" charset="0"/>
                <a:cs typeface="Times New Roman" panose="02020603050405020304" pitchFamily="18" charset="0"/>
              </a:rPr>
              <a:t>);</a:t>
            </a:r>
            <a:endParaRPr lang="en-IN" sz="1400" dirty="0">
              <a:effectLst/>
              <a:ea typeface="Calibri" panose="020F0502020204030204" pitchFamily="34" charset="0"/>
              <a:cs typeface="Times New Roman" panose="02020603050405020304" pitchFamily="18" charset="0"/>
            </a:endParaRPr>
          </a:p>
          <a:p>
            <a:pPr>
              <a:lnSpc>
                <a:spcPct val="107000"/>
              </a:lnSpc>
              <a:spcAft>
                <a:spcPts val="800"/>
              </a:spcAft>
            </a:pPr>
            <a:r>
              <a:rPr lang="en-IN" sz="1400" kern="1200" dirty="0">
                <a:solidFill>
                  <a:srgbClr val="000000"/>
                </a:solidFill>
                <a:effectLst/>
                <a:ea typeface="Calibri" panose="020F0502020204030204" pitchFamily="34" charset="0"/>
                <a:cs typeface="Times New Roman" panose="02020603050405020304" pitchFamily="18" charset="0"/>
              </a:rPr>
              <a:t>  } else {                                                                                        </a:t>
            </a:r>
            <a:r>
              <a:rPr lang="en-IN" sz="1400" kern="1200" dirty="0">
                <a:solidFill>
                  <a:srgbClr val="AEAAAA"/>
                </a:solidFill>
                <a:effectLst/>
                <a:ea typeface="Calibri" panose="020F0502020204030204" pitchFamily="34" charset="0"/>
                <a:cs typeface="Times New Roman" panose="02020603050405020304" pitchFamily="18" charset="0"/>
              </a:rPr>
              <a:t>  // for forward movement   </a:t>
            </a:r>
            <a:endParaRPr lang="en-IN" sz="1400" dirty="0">
              <a:effectLst/>
              <a:ea typeface="Calibri" panose="020F0502020204030204" pitchFamily="34" charset="0"/>
              <a:cs typeface="Times New Roman" panose="02020603050405020304" pitchFamily="18" charset="0"/>
            </a:endParaRPr>
          </a:p>
          <a:p>
            <a:pPr>
              <a:lnSpc>
                <a:spcPct val="107000"/>
              </a:lnSpc>
              <a:spcAft>
                <a:spcPts val="800"/>
              </a:spcAft>
            </a:pPr>
            <a:r>
              <a:rPr lang="en-IN" sz="1400" kern="1200" dirty="0">
                <a:solidFill>
                  <a:srgbClr val="000000"/>
                </a:solidFill>
                <a:effectLst/>
                <a:ea typeface="Calibri" panose="020F0502020204030204" pitchFamily="34" charset="0"/>
                <a:cs typeface="Times New Roman" panose="02020603050405020304" pitchFamily="18" charset="0"/>
              </a:rPr>
              <a:t> </a:t>
            </a:r>
            <a:r>
              <a:rPr lang="en-IN" sz="1400" kern="1200" dirty="0" err="1">
                <a:solidFill>
                  <a:srgbClr val="FF0000"/>
                </a:solidFill>
                <a:effectLst/>
                <a:ea typeface="Calibri" panose="020F0502020204030204" pitchFamily="34" charset="0"/>
                <a:cs typeface="Times New Roman" panose="02020603050405020304" pitchFamily="18" charset="0"/>
              </a:rPr>
              <a:t>digitalWrite</a:t>
            </a:r>
            <a:r>
              <a:rPr lang="en-IN" sz="1400" kern="1200" dirty="0">
                <a:solidFill>
                  <a:srgbClr val="000000"/>
                </a:solidFill>
                <a:effectLst/>
                <a:ea typeface="Calibri" panose="020F0502020204030204" pitchFamily="34" charset="0"/>
                <a:cs typeface="Times New Roman" panose="02020603050405020304" pitchFamily="18" charset="0"/>
              </a:rPr>
              <a:t>(</a:t>
            </a:r>
            <a:r>
              <a:rPr lang="en-IN" sz="1400" kern="1200" dirty="0" err="1">
                <a:solidFill>
                  <a:srgbClr val="000000"/>
                </a:solidFill>
                <a:effectLst/>
                <a:ea typeface="Calibri" panose="020F0502020204030204" pitchFamily="34" charset="0"/>
                <a:cs typeface="Times New Roman" panose="02020603050405020304" pitchFamily="18" charset="0"/>
              </a:rPr>
              <a:t>dirpin_L</a:t>
            </a:r>
            <a:r>
              <a:rPr lang="en-IN" sz="1400" kern="1200" dirty="0">
                <a:solidFill>
                  <a:srgbClr val="000000"/>
                </a:solidFill>
                <a:effectLst/>
                <a:ea typeface="Calibri" panose="020F0502020204030204" pitchFamily="34" charset="0"/>
                <a:cs typeface="Times New Roman" panose="02020603050405020304" pitchFamily="18" charset="0"/>
              </a:rPr>
              <a:t>, </a:t>
            </a:r>
            <a:r>
              <a:rPr lang="en-IN" sz="1400" kern="1200" dirty="0">
                <a:solidFill>
                  <a:srgbClr val="00B0F0"/>
                </a:solidFill>
                <a:effectLst/>
                <a:ea typeface="Calibri" panose="020F0502020204030204" pitchFamily="34" charset="0"/>
                <a:cs typeface="Times New Roman" panose="02020603050405020304" pitchFamily="18" charset="0"/>
              </a:rPr>
              <a:t>LOW</a:t>
            </a:r>
            <a:r>
              <a:rPr lang="en-IN" sz="1400" kern="1200" dirty="0">
                <a:solidFill>
                  <a:srgbClr val="000000"/>
                </a:solidFill>
                <a:effectLst/>
                <a:ea typeface="Calibri" panose="020F0502020204030204" pitchFamily="34" charset="0"/>
                <a:cs typeface="Times New Roman" panose="02020603050405020304" pitchFamily="18" charset="0"/>
              </a:rPr>
              <a:t>);</a:t>
            </a:r>
            <a:endParaRPr lang="en-IN" sz="1400" dirty="0">
              <a:effectLst/>
              <a:ea typeface="Calibri" panose="020F0502020204030204" pitchFamily="34" charset="0"/>
              <a:cs typeface="Times New Roman" panose="02020603050405020304" pitchFamily="18" charset="0"/>
            </a:endParaRPr>
          </a:p>
          <a:p>
            <a:pPr>
              <a:lnSpc>
                <a:spcPct val="107000"/>
              </a:lnSpc>
              <a:spcAft>
                <a:spcPts val="800"/>
              </a:spcAft>
            </a:pPr>
            <a:r>
              <a:rPr lang="en-IN" sz="1400" kern="1200" dirty="0">
                <a:solidFill>
                  <a:srgbClr val="000000"/>
                </a:solidFill>
                <a:effectLst/>
                <a:ea typeface="Calibri" panose="020F0502020204030204" pitchFamily="34" charset="0"/>
                <a:cs typeface="Times New Roman" panose="02020603050405020304" pitchFamily="18" charset="0"/>
              </a:rPr>
              <a:t> </a:t>
            </a:r>
            <a:r>
              <a:rPr lang="en-IN" sz="1400" kern="1200" dirty="0" err="1">
                <a:solidFill>
                  <a:srgbClr val="FF0000"/>
                </a:solidFill>
                <a:effectLst/>
                <a:ea typeface="Calibri" panose="020F0502020204030204" pitchFamily="34" charset="0"/>
                <a:cs typeface="Times New Roman" panose="02020603050405020304" pitchFamily="18" charset="0"/>
              </a:rPr>
              <a:t>digitalWrite</a:t>
            </a:r>
            <a:r>
              <a:rPr lang="en-IN" sz="1400" kern="1200" dirty="0">
                <a:solidFill>
                  <a:srgbClr val="000000"/>
                </a:solidFill>
                <a:effectLst/>
                <a:ea typeface="Calibri" panose="020F0502020204030204" pitchFamily="34" charset="0"/>
                <a:cs typeface="Times New Roman" panose="02020603050405020304" pitchFamily="18" charset="0"/>
              </a:rPr>
              <a:t>(</a:t>
            </a:r>
            <a:r>
              <a:rPr lang="en-IN" sz="1400" kern="1200" dirty="0" err="1">
                <a:solidFill>
                  <a:srgbClr val="000000"/>
                </a:solidFill>
                <a:effectLst/>
                <a:ea typeface="Calibri" panose="020F0502020204030204" pitchFamily="34" charset="0"/>
                <a:cs typeface="Times New Roman" panose="02020603050405020304" pitchFamily="18" charset="0"/>
              </a:rPr>
              <a:t>dirpin_R</a:t>
            </a:r>
            <a:r>
              <a:rPr lang="en-IN" sz="1400" kern="1200" dirty="0">
                <a:solidFill>
                  <a:srgbClr val="000000"/>
                </a:solidFill>
                <a:effectLst/>
                <a:ea typeface="Calibri" panose="020F0502020204030204" pitchFamily="34" charset="0"/>
                <a:cs typeface="Times New Roman" panose="02020603050405020304" pitchFamily="18" charset="0"/>
              </a:rPr>
              <a:t>, </a:t>
            </a:r>
            <a:r>
              <a:rPr lang="en-IN" sz="1400" kern="1200" dirty="0">
                <a:solidFill>
                  <a:srgbClr val="00B0F0"/>
                </a:solidFill>
                <a:effectLst/>
                <a:ea typeface="Calibri" panose="020F0502020204030204" pitchFamily="34" charset="0"/>
                <a:cs typeface="Times New Roman" panose="02020603050405020304" pitchFamily="18" charset="0"/>
              </a:rPr>
              <a:t>HIGH</a:t>
            </a:r>
            <a:r>
              <a:rPr lang="en-IN" sz="1400" kern="1200" dirty="0">
                <a:solidFill>
                  <a:srgbClr val="000000"/>
                </a:solidFill>
                <a:effectLst/>
                <a:ea typeface="Calibri" panose="020F0502020204030204" pitchFamily="34" charset="0"/>
                <a:cs typeface="Times New Roman" panose="02020603050405020304" pitchFamily="18" charset="0"/>
              </a:rPr>
              <a:t>);  }</a:t>
            </a:r>
            <a:endParaRPr lang="en-IN" sz="1400" dirty="0">
              <a:effectLst/>
              <a:ea typeface="Calibri" panose="020F0502020204030204" pitchFamily="34" charset="0"/>
              <a:cs typeface="Times New Roman" panose="02020603050405020304" pitchFamily="18" charset="0"/>
            </a:endParaRPr>
          </a:p>
          <a:p>
            <a:pPr>
              <a:lnSpc>
                <a:spcPct val="107000"/>
              </a:lnSpc>
              <a:spcAft>
                <a:spcPts val="800"/>
              </a:spcAft>
            </a:pPr>
            <a:r>
              <a:rPr lang="en-IN" sz="1400" kern="1200" dirty="0">
                <a:solidFill>
                  <a:srgbClr val="000000"/>
                </a:solidFill>
                <a:effectLst/>
                <a:ea typeface="Calibri" panose="020F0502020204030204" pitchFamily="34" charset="0"/>
                <a:cs typeface="Times New Roman" panose="02020603050405020304" pitchFamily="18" charset="0"/>
              </a:rPr>
              <a:t>  for (int </a:t>
            </a:r>
            <a:r>
              <a:rPr lang="en-IN" sz="1400" kern="1200" dirty="0" err="1">
                <a:solidFill>
                  <a:srgbClr val="000000"/>
                </a:solidFill>
                <a:effectLst/>
                <a:ea typeface="Calibri" panose="020F0502020204030204" pitchFamily="34" charset="0"/>
                <a:cs typeface="Times New Roman" panose="02020603050405020304" pitchFamily="18" charset="0"/>
              </a:rPr>
              <a:t>i</a:t>
            </a:r>
            <a:r>
              <a:rPr lang="en-IN" sz="1400" kern="1200" dirty="0">
                <a:solidFill>
                  <a:srgbClr val="000000"/>
                </a:solidFill>
                <a:effectLst/>
                <a:ea typeface="Calibri" panose="020F0502020204030204" pitchFamily="34" charset="0"/>
                <a:cs typeface="Times New Roman" panose="02020603050405020304" pitchFamily="18" charset="0"/>
              </a:rPr>
              <a:t> = 0; </a:t>
            </a:r>
            <a:r>
              <a:rPr lang="en-IN" sz="1400" kern="1200" dirty="0" err="1">
                <a:solidFill>
                  <a:srgbClr val="000000"/>
                </a:solidFill>
                <a:effectLst/>
                <a:ea typeface="Calibri" panose="020F0502020204030204" pitchFamily="34" charset="0"/>
                <a:cs typeface="Times New Roman" panose="02020603050405020304" pitchFamily="18" charset="0"/>
              </a:rPr>
              <a:t>i</a:t>
            </a:r>
            <a:r>
              <a:rPr lang="en-IN" sz="1400" kern="1200" dirty="0">
                <a:solidFill>
                  <a:srgbClr val="000000"/>
                </a:solidFill>
                <a:effectLst/>
                <a:ea typeface="Calibri" panose="020F0502020204030204" pitchFamily="34" charset="0"/>
                <a:cs typeface="Times New Roman" panose="02020603050405020304" pitchFamily="18" charset="0"/>
              </a:rPr>
              <a:t> &lt; steps; </a:t>
            </a:r>
            <a:r>
              <a:rPr lang="en-IN" sz="1400" kern="1200" dirty="0" err="1">
                <a:solidFill>
                  <a:srgbClr val="000000"/>
                </a:solidFill>
                <a:effectLst/>
                <a:ea typeface="Calibri" panose="020F0502020204030204" pitchFamily="34" charset="0"/>
                <a:cs typeface="Times New Roman" panose="02020603050405020304" pitchFamily="18" charset="0"/>
              </a:rPr>
              <a:t>i</a:t>
            </a:r>
            <a:r>
              <a:rPr lang="en-IN" sz="1400" kern="1200" dirty="0">
                <a:solidFill>
                  <a:srgbClr val="000000"/>
                </a:solidFill>
                <a:effectLst/>
                <a:ea typeface="Calibri" panose="020F0502020204030204" pitchFamily="34" charset="0"/>
                <a:cs typeface="Times New Roman" panose="02020603050405020304" pitchFamily="18" charset="0"/>
              </a:rPr>
              <a:t>++) {                                                    </a:t>
            </a:r>
            <a:r>
              <a:rPr lang="en-IN" sz="1400" kern="1200" dirty="0">
                <a:solidFill>
                  <a:srgbClr val="AEAAAA"/>
                </a:solidFill>
                <a:effectLst/>
                <a:ea typeface="Calibri" panose="020F0502020204030204" pitchFamily="34" charset="0"/>
                <a:cs typeface="Times New Roman" panose="02020603050405020304" pitchFamily="18" charset="0"/>
              </a:rPr>
              <a:t>// moving to y-intercept</a:t>
            </a:r>
            <a:endParaRPr lang="en-IN" sz="1400" dirty="0">
              <a:effectLst/>
              <a:ea typeface="Calibri" panose="020F0502020204030204" pitchFamily="34" charset="0"/>
              <a:cs typeface="Times New Roman" panose="02020603050405020304" pitchFamily="18" charset="0"/>
            </a:endParaRPr>
          </a:p>
          <a:p>
            <a:pPr>
              <a:lnSpc>
                <a:spcPct val="107000"/>
              </a:lnSpc>
              <a:spcAft>
                <a:spcPts val="800"/>
              </a:spcAft>
            </a:pPr>
            <a:r>
              <a:rPr lang="en-IN" sz="1400" kern="1200" dirty="0">
                <a:solidFill>
                  <a:srgbClr val="000000"/>
                </a:solidFill>
                <a:effectLst/>
                <a:ea typeface="Calibri" panose="020F0502020204030204" pitchFamily="34" charset="0"/>
                <a:cs typeface="Times New Roman" panose="02020603050405020304" pitchFamily="18" charset="0"/>
              </a:rPr>
              <a:t>    </a:t>
            </a:r>
            <a:r>
              <a:rPr lang="en-IN" sz="1400" kern="1200" dirty="0" err="1">
                <a:solidFill>
                  <a:srgbClr val="FF0000"/>
                </a:solidFill>
                <a:effectLst/>
                <a:ea typeface="Calibri" panose="020F0502020204030204" pitchFamily="34" charset="0"/>
                <a:cs typeface="Times New Roman" panose="02020603050405020304" pitchFamily="18" charset="0"/>
              </a:rPr>
              <a:t>digitalWrite</a:t>
            </a:r>
            <a:r>
              <a:rPr lang="en-IN" sz="1400" kern="1200" dirty="0">
                <a:solidFill>
                  <a:srgbClr val="000000"/>
                </a:solidFill>
                <a:effectLst/>
                <a:ea typeface="Calibri" panose="020F0502020204030204" pitchFamily="34" charset="0"/>
                <a:cs typeface="Times New Roman" panose="02020603050405020304" pitchFamily="18" charset="0"/>
              </a:rPr>
              <a:t>(</a:t>
            </a:r>
            <a:r>
              <a:rPr lang="en-IN" sz="1400" kern="1200" dirty="0" err="1">
                <a:solidFill>
                  <a:srgbClr val="000000"/>
                </a:solidFill>
                <a:effectLst/>
                <a:ea typeface="Calibri" panose="020F0502020204030204" pitchFamily="34" charset="0"/>
                <a:cs typeface="Times New Roman" panose="02020603050405020304" pitchFamily="18" charset="0"/>
              </a:rPr>
              <a:t>steppin_L</a:t>
            </a:r>
            <a:r>
              <a:rPr lang="en-IN" sz="1400" kern="1200" dirty="0">
                <a:solidFill>
                  <a:srgbClr val="000000"/>
                </a:solidFill>
                <a:effectLst/>
                <a:ea typeface="Calibri" panose="020F0502020204030204" pitchFamily="34" charset="0"/>
                <a:cs typeface="Times New Roman" panose="02020603050405020304" pitchFamily="18" charset="0"/>
              </a:rPr>
              <a:t>, </a:t>
            </a:r>
            <a:r>
              <a:rPr lang="en-IN" sz="1400" kern="1200" dirty="0">
                <a:solidFill>
                  <a:srgbClr val="00B0F0"/>
                </a:solidFill>
                <a:effectLst/>
                <a:ea typeface="Calibri" panose="020F0502020204030204" pitchFamily="34" charset="0"/>
                <a:cs typeface="Times New Roman" panose="02020603050405020304" pitchFamily="18" charset="0"/>
              </a:rPr>
              <a:t>HIGH</a:t>
            </a:r>
            <a:r>
              <a:rPr lang="en-IN" sz="1400" kern="1200" dirty="0">
                <a:solidFill>
                  <a:srgbClr val="000000"/>
                </a:solidFill>
                <a:effectLst/>
                <a:ea typeface="Calibri" panose="020F0502020204030204" pitchFamily="34" charset="0"/>
                <a:cs typeface="Times New Roman" panose="02020603050405020304" pitchFamily="18" charset="0"/>
              </a:rPr>
              <a:t>);</a:t>
            </a:r>
            <a:endParaRPr lang="en-IN" sz="1400" dirty="0">
              <a:effectLst/>
              <a:ea typeface="Calibri" panose="020F0502020204030204" pitchFamily="34" charset="0"/>
              <a:cs typeface="Times New Roman" panose="02020603050405020304" pitchFamily="18" charset="0"/>
            </a:endParaRPr>
          </a:p>
          <a:p>
            <a:pPr>
              <a:lnSpc>
                <a:spcPct val="107000"/>
              </a:lnSpc>
              <a:spcAft>
                <a:spcPts val="800"/>
              </a:spcAft>
            </a:pPr>
            <a:r>
              <a:rPr lang="en-IN" sz="1400" kern="1200" dirty="0">
                <a:solidFill>
                  <a:srgbClr val="000000"/>
                </a:solidFill>
                <a:effectLst/>
                <a:ea typeface="Calibri" panose="020F0502020204030204" pitchFamily="34" charset="0"/>
                <a:cs typeface="Times New Roman" panose="02020603050405020304" pitchFamily="18" charset="0"/>
              </a:rPr>
              <a:t>    </a:t>
            </a:r>
            <a:r>
              <a:rPr lang="en-IN" sz="1400" kern="1200" dirty="0" err="1">
                <a:solidFill>
                  <a:srgbClr val="FF0000"/>
                </a:solidFill>
                <a:effectLst/>
                <a:ea typeface="Calibri" panose="020F0502020204030204" pitchFamily="34" charset="0"/>
                <a:cs typeface="Times New Roman" panose="02020603050405020304" pitchFamily="18" charset="0"/>
              </a:rPr>
              <a:t>digitalWrite</a:t>
            </a:r>
            <a:r>
              <a:rPr lang="en-IN" sz="1400" kern="1200" dirty="0">
                <a:solidFill>
                  <a:srgbClr val="000000"/>
                </a:solidFill>
                <a:effectLst/>
                <a:ea typeface="Calibri" panose="020F0502020204030204" pitchFamily="34" charset="0"/>
                <a:cs typeface="Times New Roman" panose="02020603050405020304" pitchFamily="18" charset="0"/>
              </a:rPr>
              <a:t>(</a:t>
            </a:r>
            <a:r>
              <a:rPr lang="en-IN" sz="1400" kern="1200" dirty="0" err="1">
                <a:solidFill>
                  <a:srgbClr val="000000"/>
                </a:solidFill>
                <a:effectLst/>
                <a:ea typeface="Calibri" panose="020F0502020204030204" pitchFamily="34" charset="0"/>
                <a:cs typeface="Times New Roman" panose="02020603050405020304" pitchFamily="18" charset="0"/>
              </a:rPr>
              <a:t>steppin_R</a:t>
            </a:r>
            <a:r>
              <a:rPr lang="en-IN" sz="1400" kern="1200" dirty="0">
                <a:solidFill>
                  <a:srgbClr val="000000"/>
                </a:solidFill>
                <a:effectLst/>
                <a:ea typeface="Calibri" panose="020F0502020204030204" pitchFamily="34" charset="0"/>
                <a:cs typeface="Times New Roman" panose="02020603050405020304" pitchFamily="18" charset="0"/>
              </a:rPr>
              <a:t>, </a:t>
            </a:r>
            <a:r>
              <a:rPr lang="en-IN" sz="1400" kern="1200" dirty="0">
                <a:solidFill>
                  <a:srgbClr val="00B0F0"/>
                </a:solidFill>
                <a:effectLst/>
                <a:ea typeface="Calibri" panose="020F0502020204030204" pitchFamily="34" charset="0"/>
                <a:cs typeface="Times New Roman" panose="02020603050405020304" pitchFamily="18" charset="0"/>
              </a:rPr>
              <a:t>HIGH</a:t>
            </a:r>
            <a:r>
              <a:rPr lang="en-IN" sz="1400" kern="1200" dirty="0">
                <a:solidFill>
                  <a:srgbClr val="000000"/>
                </a:solidFill>
                <a:effectLst/>
                <a:ea typeface="Calibri" panose="020F0502020204030204" pitchFamily="34" charset="0"/>
                <a:cs typeface="Times New Roman" panose="02020603050405020304" pitchFamily="18" charset="0"/>
              </a:rPr>
              <a:t>);</a:t>
            </a:r>
            <a:endParaRPr lang="en-IN" sz="1400" dirty="0">
              <a:effectLst/>
              <a:ea typeface="Calibri" panose="020F0502020204030204" pitchFamily="34" charset="0"/>
              <a:cs typeface="Times New Roman" panose="02020603050405020304" pitchFamily="18" charset="0"/>
            </a:endParaRPr>
          </a:p>
          <a:p>
            <a:pPr>
              <a:lnSpc>
                <a:spcPct val="107000"/>
              </a:lnSpc>
              <a:spcAft>
                <a:spcPts val="800"/>
              </a:spcAft>
            </a:pPr>
            <a:r>
              <a:rPr lang="en-IN" sz="1400" kern="1200" dirty="0">
                <a:solidFill>
                  <a:srgbClr val="000000"/>
                </a:solidFill>
                <a:effectLst/>
                <a:ea typeface="Calibri" panose="020F0502020204030204" pitchFamily="34" charset="0"/>
                <a:cs typeface="Times New Roman" panose="02020603050405020304" pitchFamily="18" charset="0"/>
              </a:rPr>
              <a:t>    </a:t>
            </a:r>
            <a:r>
              <a:rPr lang="en-IN" sz="1400" kern="1200" dirty="0">
                <a:solidFill>
                  <a:srgbClr val="FF0000"/>
                </a:solidFill>
                <a:effectLst/>
                <a:ea typeface="Calibri" panose="020F0502020204030204" pitchFamily="34" charset="0"/>
                <a:cs typeface="Times New Roman" panose="02020603050405020304" pitchFamily="18" charset="0"/>
              </a:rPr>
              <a:t>delay</a:t>
            </a:r>
            <a:r>
              <a:rPr lang="en-IN" sz="1400" kern="1200" dirty="0">
                <a:solidFill>
                  <a:srgbClr val="000000"/>
                </a:solidFill>
                <a:effectLst/>
                <a:ea typeface="Calibri" panose="020F0502020204030204" pitchFamily="34" charset="0"/>
                <a:cs typeface="Times New Roman" panose="02020603050405020304" pitchFamily="18" charset="0"/>
              </a:rPr>
              <a:t>(5);</a:t>
            </a:r>
            <a:endParaRPr lang="en-IN" sz="1400" dirty="0">
              <a:effectLst/>
              <a:ea typeface="Calibri" panose="020F0502020204030204" pitchFamily="34" charset="0"/>
              <a:cs typeface="Times New Roman" panose="02020603050405020304" pitchFamily="18" charset="0"/>
            </a:endParaRPr>
          </a:p>
          <a:p>
            <a:pPr>
              <a:lnSpc>
                <a:spcPct val="107000"/>
              </a:lnSpc>
              <a:spcAft>
                <a:spcPts val="800"/>
              </a:spcAft>
            </a:pPr>
            <a:r>
              <a:rPr lang="en-IN" sz="1400" kern="1200" dirty="0">
                <a:solidFill>
                  <a:srgbClr val="000000"/>
                </a:solidFill>
                <a:effectLst/>
                <a:ea typeface="Calibri" panose="020F0502020204030204" pitchFamily="34" charset="0"/>
                <a:cs typeface="Times New Roman" panose="02020603050405020304" pitchFamily="18" charset="0"/>
              </a:rPr>
              <a:t>    </a:t>
            </a:r>
            <a:r>
              <a:rPr lang="en-IN" sz="1400" kern="1200" dirty="0" err="1">
                <a:solidFill>
                  <a:srgbClr val="FF0000"/>
                </a:solidFill>
                <a:effectLst/>
                <a:ea typeface="Calibri" panose="020F0502020204030204" pitchFamily="34" charset="0"/>
                <a:cs typeface="Times New Roman" panose="02020603050405020304" pitchFamily="18" charset="0"/>
              </a:rPr>
              <a:t>digitalWrite</a:t>
            </a:r>
            <a:r>
              <a:rPr lang="en-IN" sz="1400" kern="1200" dirty="0">
                <a:solidFill>
                  <a:srgbClr val="000000"/>
                </a:solidFill>
                <a:effectLst/>
                <a:ea typeface="Calibri" panose="020F0502020204030204" pitchFamily="34" charset="0"/>
                <a:cs typeface="Times New Roman" panose="02020603050405020304" pitchFamily="18" charset="0"/>
              </a:rPr>
              <a:t>(</a:t>
            </a:r>
            <a:r>
              <a:rPr lang="en-IN" sz="1400" kern="1200" dirty="0" err="1">
                <a:solidFill>
                  <a:srgbClr val="000000"/>
                </a:solidFill>
                <a:effectLst/>
                <a:ea typeface="Calibri" panose="020F0502020204030204" pitchFamily="34" charset="0"/>
                <a:cs typeface="Times New Roman" panose="02020603050405020304" pitchFamily="18" charset="0"/>
              </a:rPr>
              <a:t>steppin_L</a:t>
            </a:r>
            <a:r>
              <a:rPr lang="en-IN" sz="1400" kern="1200" dirty="0">
                <a:solidFill>
                  <a:srgbClr val="000000"/>
                </a:solidFill>
                <a:effectLst/>
                <a:ea typeface="Calibri" panose="020F0502020204030204" pitchFamily="34" charset="0"/>
                <a:cs typeface="Times New Roman" panose="02020603050405020304" pitchFamily="18" charset="0"/>
              </a:rPr>
              <a:t>, </a:t>
            </a:r>
            <a:r>
              <a:rPr lang="en-IN" sz="1400" kern="1200" dirty="0">
                <a:solidFill>
                  <a:srgbClr val="00B0F0"/>
                </a:solidFill>
                <a:effectLst/>
                <a:ea typeface="Calibri" panose="020F0502020204030204" pitchFamily="34" charset="0"/>
                <a:cs typeface="Times New Roman" panose="02020603050405020304" pitchFamily="18" charset="0"/>
              </a:rPr>
              <a:t>LOW</a:t>
            </a:r>
            <a:r>
              <a:rPr lang="en-IN" sz="1400" kern="1200" dirty="0">
                <a:solidFill>
                  <a:srgbClr val="000000"/>
                </a:solidFill>
                <a:effectLst/>
                <a:ea typeface="Calibri" panose="020F0502020204030204" pitchFamily="34" charset="0"/>
                <a:cs typeface="Times New Roman" panose="02020603050405020304" pitchFamily="18" charset="0"/>
              </a:rPr>
              <a:t>);</a:t>
            </a:r>
            <a:endParaRPr lang="en-IN" sz="1400" dirty="0">
              <a:effectLst/>
              <a:ea typeface="Calibri" panose="020F0502020204030204" pitchFamily="34" charset="0"/>
              <a:cs typeface="Times New Roman" panose="02020603050405020304" pitchFamily="18" charset="0"/>
            </a:endParaRPr>
          </a:p>
          <a:p>
            <a:pPr>
              <a:lnSpc>
                <a:spcPct val="107000"/>
              </a:lnSpc>
              <a:spcAft>
                <a:spcPts val="800"/>
              </a:spcAft>
            </a:pPr>
            <a:r>
              <a:rPr lang="en-IN" sz="1400" kern="1200" dirty="0">
                <a:solidFill>
                  <a:srgbClr val="000000"/>
                </a:solidFill>
                <a:effectLst/>
                <a:ea typeface="Calibri" panose="020F0502020204030204" pitchFamily="34" charset="0"/>
                <a:cs typeface="Times New Roman" panose="02020603050405020304" pitchFamily="18" charset="0"/>
              </a:rPr>
              <a:t>    </a:t>
            </a:r>
            <a:r>
              <a:rPr lang="en-IN" sz="1400" kern="1200" dirty="0" err="1">
                <a:solidFill>
                  <a:srgbClr val="FF0000"/>
                </a:solidFill>
                <a:effectLst/>
                <a:ea typeface="Calibri" panose="020F0502020204030204" pitchFamily="34" charset="0"/>
                <a:cs typeface="Times New Roman" panose="02020603050405020304" pitchFamily="18" charset="0"/>
              </a:rPr>
              <a:t>digitalWrite</a:t>
            </a:r>
            <a:r>
              <a:rPr lang="en-IN" sz="1400" kern="1200" dirty="0">
                <a:solidFill>
                  <a:srgbClr val="000000"/>
                </a:solidFill>
                <a:effectLst/>
                <a:ea typeface="Calibri" panose="020F0502020204030204" pitchFamily="34" charset="0"/>
                <a:cs typeface="Times New Roman" panose="02020603050405020304" pitchFamily="18" charset="0"/>
              </a:rPr>
              <a:t>(</a:t>
            </a:r>
            <a:r>
              <a:rPr lang="en-IN" sz="1400" kern="1200" dirty="0" err="1">
                <a:solidFill>
                  <a:srgbClr val="000000"/>
                </a:solidFill>
                <a:effectLst/>
                <a:ea typeface="Calibri" panose="020F0502020204030204" pitchFamily="34" charset="0"/>
                <a:cs typeface="Times New Roman" panose="02020603050405020304" pitchFamily="18" charset="0"/>
              </a:rPr>
              <a:t>steppin_R</a:t>
            </a:r>
            <a:r>
              <a:rPr lang="en-IN" sz="1400" kern="1200" dirty="0">
                <a:solidFill>
                  <a:srgbClr val="000000"/>
                </a:solidFill>
                <a:effectLst/>
                <a:ea typeface="Calibri" panose="020F0502020204030204" pitchFamily="34" charset="0"/>
                <a:cs typeface="Times New Roman" panose="02020603050405020304" pitchFamily="18" charset="0"/>
              </a:rPr>
              <a:t>, </a:t>
            </a:r>
            <a:r>
              <a:rPr lang="en-IN" sz="1400" kern="1200" dirty="0">
                <a:solidFill>
                  <a:srgbClr val="00B0F0"/>
                </a:solidFill>
                <a:effectLst/>
                <a:ea typeface="Calibri" panose="020F0502020204030204" pitchFamily="34" charset="0"/>
                <a:cs typeface="Times New Roman" panose="02020603050405020304" pitchFamily="18" charset="0"/>
              </a:rPr>
              <a:t>LOW</a:t>
            </a:r>
            <a:r>
              <a:rPr lang="en-IN" sz="1400" kern="1200" dirty="0">
                <a:solidFill>
                  <a:srgbClr val="000000"/>
                </a:solidFill>
                <a:effectLst/>
                <a:ea typeface="Calibri" panose="020F0502020204030204" pitchFamily="34" charset="0"/>
                <a:cs typeface="Times New Roman" panose="02020603050405020304" pitchFamily="18" charset="0"/>
              </a:rPr>
              <a:t>);</a:t>
            </a:r>
            <a:endParaRPr lang="en-IN" sz="1400" dirty="0">
              <a:effectLst/>
              <a:ea typeface="Calibri" panose="020F0502020204030204" pitchFamily="34" charset="0"/>
              <a:cs typeface="Times New Roman" panose="02020603050405020304" pitchFamily="18" charset="0"/>
            </a:endParaRPr>
          </a:p>
          <a:p>
            <a:pPr>
              <a:lnSpc>
                <a:spcPct val="107000"/>
              </a:lnSpc>
              <a:spcAft>
                <a:spcPts val="800"/>
              </a:spcAft>
            </a:pPr>
            <a:r>
              <a:rPr lang="en-IN" sz="1400" kern="1200" dirty="0">
                <a:solidFill>
                  <a:srgbClr val="000000"/>
                </a:solidFill>
                <a:effectLst/>
                <a:ea typeface="Calibri" panose="020F0502020204030204" pitchFamily="34" charset="0"/>
                <a:cs typeface="Times New Roman" panose="02020603050405020304" pitchFamily="18" charset="0"/>
              </a:rPr>
              <a:t>    delay(5);  } </a:t>
            </a:r>
            <a:endParaRPr lang="en-IN" sz="1400" dirty="0">
              <a:effectLst/>
              <a:ea typeface="Calibri" panose="020F0502020204030204" pitchFamily="34" charset="0"/>
              <a:cs typeface="Times New Roman" panose="02020603050405020304" pitchFamily="18" charset="0"/>
            </a:endParaRPr>
          </a:p>
          <a:p>
            <a:pPr>
              <a:lnSpc>
                <a:spcPct val="107000"/>
              </a:lnSpc>
              <a:spcAft>
                <a:spcPts val="800"/>
              </a:spcAft>
            </a:pPr>
            <a:r>
              <a:rPr lang="en-IN" sz="1400" kern="1200" dirty="0">
                <a:solidFill>
                  <a:srgbClr val="000000"/>
                </a:solidFill>
                <a:effectLst/>
                <a:ea typeface="Calibri" panose="020F0502020204030204" pitchFamily="34" charset="0"/>
                <a:cs typeface="Times New Roman" panose="02020603050405020304" pitchFamily="18" charset="0"/>
              </a:rPr>
              <a:t> </a:t>
            </a:r>
            <a:endParaRPr lang="en-IN" sz="1400" dirty="0">
              <a:effectLst/>
              <a:ea typeface="Calibri" panose="020F050202020403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xmlns="" id="{FB8FBD1D-D3BD-4C69-8CBE-BC16F802AF49}"/>
              </a:ext>
            </a:extLst>
          </p:cNvPr>
          <p:cNvSpPr txBox="1"/>
          <p:nvPr/>
        </p:nvSpPr>
        <p:spPr>
          <a:xfrm>
            <a:off x="4619627" y="1891233"/>
            <a:ext cx="4238624" cy="4955524"/>
          </a:xfrm>
          <a:prstGeom prst="rect">
            <a:avLst/>
          </a:prstGeom>
        </p:spPr>
        <p:style>
          <a:lnRef idx="2">
            <a:schemeClr val="accent4"/>
          </a:lnRef>
          <a:fillRef idx="1">
            <a:schemeClr val="lt1"/>
          </a:fillRef>
          <a:effectRef idx="0">
            <a:schemeClr val="accent4"/>
          </a:effectRef>
          <a:fontRef idx="minor">
            <a:schemeClr val="dk1"/>
          </a:fontRef>
        </p:style>
        <p:txBody>
          <a:bodyPr wrap="square" rtlCol="0">
            <a:spAutoFit/>
          </a:bodyPr>
          <a:lstStyle/>
          <a:p>
            <a:pPr>
              <a:lnSpc>
                <a:spcPct val="107000"/>
              </a:lnSpc>
              <a:spcAft>
                <a:spcPts val="800"/>
              </a:spcAft>
            </a:pPr>
            <a:r>
              <a:rPr lang="en-IN" sz="1400" dirty="0">
                <a:solidFill>
                  <a:srgbClr val="00B0F0"/>
                </a:solidFill>
                <a:ea typeface="Calibri" panose="020F0502020204030204" pitchFamily="34" charset="0"/>
                <a:cs typeface="Times New Roman" panose="02020603050405020304" pitchFamily="18" charset="0"/>
              </a:rPr>
              <a:t>double</a:t>
            </a:r>
            <a:r>
              <a:rPr lang="en-IN" sz="1400" dirty="0">
                <a:solidFill>
                  <a:srgbClr val="000000"/>
                </a:solidFill>
                <a:ea typeface="Calibri" panose="020F0502020204030204" pitchFamily="34" charset="0"/>
                <a:cs typeface="Times New Roman" panose="02020603050405020304" pitchFamily="18" charset="0"/>
              </a:rPr>
              <a:t> radians=</a:t>
            </a:r>
            <a:r>
              <a:rPr lang="en-IN" sz="1400" dirty="0" err="1">
                <a:solidFill>
                  <a:srgbClr val="FF0000"/>
                </a:solidFill>
                <a:ea typeface="Calibri" panose="020F0502020204030204" pitchFamily="34" charset="0"/>
                <a:cs typeface="Times New Roman" panose="02020603050405020304" pitchFamily="18" charset="0"/>
              </a:rPr>
              <a:t>atan</a:t>
            </a:r>
            <a:r>
              <a:rPr lang="en-IN" sz="1400" dirty="0">
                <a:solidFill>
                  <a:srgbClr val="000000"/>
                </a:solidFill>
                <a:ea typeface="Calibri" panose="020F0502020204030204" pitchFamily="34" charset="0"/>
                <a:cs typeface="Times New Roman" panose="02020603050405020304" pitchFamily="18" charset="0"/>
              </a:rPr>
              <a:t>(slope);</a:t>
            </a:r>
            <a:endParaRPr lang="en-IN" sz="1400" dirty="0">
              <a:ea typeface="Calibri" panose="020F0502020204030204" pitchFamily="34" charset="0"/>
              <a:cs typeface="Times New Roman" panose="02020603050405020304" pitchFamily="18" charset="0"/>
            </a:endParaRPr>
          </a:p>
          <a:p>
            <a:pPr>
              <a:lnSpc>
                <a:spcPct val="107000"/>
              </a:lnSpc>
              <a:spcAft>
                <a:spcPts val="800"/>
              </a:spcAft>
            </a:pPr>
            <a:r>
              <a:rPr lang="en-IN" sz="1400" dirty="0">
                <a:solidFill>
                  <a:srgbClr val="000000"/>
                </a:solidFill>
                <a:ea typeface="Calibri" panose="020F0502020204030204" pitchFamily="34" charset="0"/>
                <a:cs typeface="Times New Roman" panose="02020603050405020304" pitchFamily="18" charset="0"/>
              </a:rPr>
              <a:t> </a:t>
            </a:r>
            <a:r>
              <a:rPr lang="en-IN" sz="1400" dirty="0">
                <a:solidFill>
                  <a:srgbClr val="00B0F0"/>
                </a:solidFill>
                <a:ea typeface="Calibri" panose="020F0502020204030204" pitchFamily="34" charset="0"/>
                <a:cs typeface="Times New Roman" panose="02020603050405020304" pitchFamily="18" charset="0"/>
              </a:rPr>
              <a:t>double</a:t>
            </a:r>
            <a:r>
              <a:rPr lang="en-IN" sz="1400" dirty="0">
                <a:solidFill>
                  <a:srgbClr val="000000"/>
                </a:solidFill>
                <a:ea typeface="Calibri" panose="020F0502020204030204" pitchFamily="34" charset="0"/>
                <a:cs typeface="Times New Roman" panose="02020603050405020304" pitchFamily="18" charset="0"/>
              </a:rPr>
              <a:t> degrees = radians*180/3.14;</a:t>
            </a:r>
            <a:endParaRPr lang="en-IN" sz="1400" dirty="0">
              <a:ea typeface="Calibri" panose="020F0502020204030204" pitchFamily="34" charset="0"/>
              <a:cs typeface="Times New Roman" panose="02020603050405020304" pitchFamily="18" charset="0"/>
            </a:endParaRPr>
          </a:p>
          <a:p>
            <a:pPr>
              <a:lnSpc>
                <a:spcPct val="107000"/>
              </a:lnSpc>
              <a:spcAft>
                <a:spcPts val="800"/>
              </a:spcAft>
            </a:pPr>
            <a:r>
              <a:rPr lang="en-IN" sz="1400" dirty="0">
                <a:solidFill>
                  <a:srgbClr val="000000"/>
                </a:solidFill>
                <a:ea typeface="Calibri" panose="020F0502020204030204" pitchFamily="34" charset="0"/>
                <a:cs typeface="Times New Roman" panose="02020603050405020304" pitchFamily="18" charset="0"/>
              </a:rPr>
              <a:t> degrees = degrees-90;</a:t>
            </a:r>
            <a:endParaRPr lang="en-IN" sz="1400" dirty="0">
              <a:ea typeface="Calibri" panose="020F0502020204030204" pitchFamily="34" charset="0"/>
              <a:cs typeface="Times New Roman" panose="02020603050405020304" pitchFamily="18" charset="0"/>
            </a:endParaRPr>
          </a:p>
          <a:p>
            <a:pPr>
              <a:lnSpc>
                <a:spcPct val="107000"/>
              </a:lnSpc>
              <a:spcAft>
                <a:spcPts val="800"/>
              </a:spcAft>
            </a:pPr>
            <a:r>
              <a:rPr lang="en-IN" sz="1400" dirty="0">
                <a:solidFill>
                  <a:srgbClr val="000000"/>
                </a:solidFill>
                <a:ea typeface="Calibri" panose="020F0502020204030204" pitchFamily="34" charset="0"/>
                <a:cs typeface="Times New Roman" panose="02020603050405020304" pitchFamily="18" charset="0"/>
              </a:rPr>
              <a:t>  if(degrees&lt;0){                                                                        </a:t>
            </a:r>
            <a:r>
              <a:rPr lang="en-IN" sz="1400" dirty="0">
                <a:solidFill>
                  <a:srgbClr val="AEAAAA"/>
                </a:solidFill>
                <a:ea typeface="Calibri" panose="020F0502020204030204" pitchFamily="34" charset="0"/>
                <a:cs typeface="Times New Roman" panose="02020603050405020304" pitchFamily="18" charset="0"/>
              </a:rPr>
              <a:t>// i.e. right rotation   </a:t>
            </a:r>
            <a:endParaRPr lang="en-IN" sz="1400" dirty="0">
              <a:ea typeface="Calibri" panose="020F0502020204030204" pitchFamily="34" charset="0"/>
              <a:cs typeface="Times New Roman" panose="02020603050405020304" pitchFamily="18" charset="0"/>
            </a:endParaRPr>
          </a:p>
          <a:p>
            <a:pPr>
              <a:lnSpc>
                <a:spcPct val="107000"/>
              </a:lnSpc>
              <a:spcAft>
                <a:spcPts val="800"/>
              </a:spcAft>
            </a:pPr>
            <a:r>
              <a:rPr lang="en-IN" sz="1400" dirty="0">
                <a:solidFill>
                  <a:srgbClr val="000000"/>
                </a:solidFill>
                <a:ea typeface="Calibri" panose="020F0502020204030204" pitchFamily="34" charset="0"/>
                <a:cs typeface="Times New Roman" panose="02020603050405020304" pitchFamily="18" charset="0"/>
              </a:rPr>
              <a:t> degrees = degrees*(-1);   </a:t>
            </a:r>
            <a:endParaRPr lang="en-IN" sz="1400" dirty="0">
              <a:ea typeface="Calibri" panose="020F0502020204030204" pitchFamily="34" charset="0"/>
              <a:cs typeface="Times New Roman" panose="02020603050405020304" pitchFamily="18" charset="0"/>
            </a:endParaRPr>
          </a:p>
          <a:p>
            <a:pPr>
              <a:lnSpc>
                <a:spcPct val="107000"/>
              </a:lnSpc>
              <a:spcAft>
                <a:spcPts val="800"/>
              </a:spcAft>
            </a:pPr>
            <a:r>
              <a:rPr lang="en-IN" sz="1400" dirty="0">
                <a:solidFill>
                  <a:srgbClr val="000000"/>
                </a:solidFill>
                <a:ea typeface="Calibri" panose="020F0502020204030204" pitchFamily="34" charset="0"/>
                <a:cs typeface="Times New Roman" panose="02020603050405020304" pitchFamily="18" charset="0"/>
              </a:rPr>
              <a:t> right(degrees);   </a:t>
            </a:r>
            <a:endParaRPr lang="en-IN" sz="1400" dirty="0">
              <a:ea typeface="Calibri" panose="020F0502020204030204" pitchFamily="34" charset="0"/>
              <a:cs typeface="Times New Roman" panose="02020603050405020304" pitchFamily="18" charset="0"/>
            </a:endParaRPr>
          </a:p>
          <a:p>
            <a:pPr>
              <a:lnSpc>
                <a:spcPct val="107000"/>
              </a:lnSpc>
              <a:spcAft>
                <a:spcPts val="800"/>
              </a:spcAft>
            </a:pPr>
            <a:r>
              <a:rPr lang="en-IN" sz="1400" dirty="0">
                <a:solidFill>
                  <a:srgbClr val="000000"/>
                </a:solidFill>
                <a:ea typeface="Calibri" panose="020F0502020204030204" pitchFamily="34" charset="0"/>
                <a:cs typeface="Times New Roman" panose="02020603050405020304" pitchFamily="18" charset="0"/>
              </a:rPr>
              <a:t> </a:t>
            </a:r>
            <a:r>
              <a:rPr lang="en-IN" sz="1400" dirty="0" err="1">
                <a:solidFill>
                  <a:srgbClr val="000000"/>
                </a:solidFill>
                <a:ea typeface="Calibri" panose="020F0502020204030204" pitchFamily="34" charset="0"/>
                <a:cs typeface="Times New Roman" panose="02020603050405020304" pitchFamily="18" charset="0"/>
              </a:rPr>
              <a:t>servo.</a:t>
            </a:r>
            <a:r>
              <a:rPr lang="en-IN" sz="1400" dirty="0" err="1">
                <a:solidFill>
                  <a:srgbClr val="FF0000"/>
                </a:solidFill>
                <a:ea typeface="Calibri" panose="020F0502020204030204" pitchFamily="34" charset="0"/>
                <a:cs typeface="Times New Roman" panose="02020603050405020304" pitchFamily="18" charset="0"/>
              </a:rPr>
              <a:t>write</a:t>
            </a:r>
            <a:r>
              <a:rPr lang="en-IN" sz="1400" dirty="0">
                <a:solidFill>
                  <a:srgbClr val="000000"/>
                </a:solidFill>
                <a:ea typeface="Calibri" panose="020F0502020204030204" pitchFamily="34" charset="0"/>
                <a:cs typeface="Times New Roman" panose="02020603050405020304" pitchFamily="18" charset="0"/>
              </a:rPr>
              <a:t>(90);                                                                      </a:t>
            </a:r>
            <a:r>
              <a:rPr lang="en-IN" sz="1400" dirty="0">
                <a:solidFill>
                  <a:srgbClr val="AEAAAA"/>
                </a:solidFill>
                <a:ea typeface="Calibri" panose="020F0502020204030204" pitchFamily="34" charset="0"/>
                <a:cs typeface="Times New Roman" panose="02020603050405020304" pitchFamily="18" charset="0"/>
              </a:rPr>
              <a:t>// pen down   </a:t>
            </a:r>
            <a:endParaRPr lang="en-IN" sz="1400" dirty="0">
              <a:ea typeface="Calibri" panose="020F0502020204030204" pitchFamily="34" charset="0"/>
              <a:cs typeface="Times New Roman" panose="02020603050405020304" pitchFamily="18" charset="0"/>
            </a:endParaRPr>
          </a:p>
          <a:p>
            <a:pPr>
              <a:lnSpc>
                <a:spcPct val="107000"/>
              </a:lnSpc>
              <a:spcAft>
                <a:spcPts val="800"/>
              </a:spcAft>
            </a:pPr>
            <a:r>
              <a:rPr lang="en-IN" sz="1400" dirty="0">
                <a:solidFill>
                  <a:srgbClr val="000000"/>
                </a:solidFill>
                <a:ea typeface="Calibri" panose="020F0502020204030204" pitchFamily="34" charset="0"/>
                <a:cs typeface="Times New Roman" panose="02020603050405020304" pitchFamily="18" charset="0"/>
              </a:rPr>
              <a:t> forward(10);  } else {                                                            </a:t>
            </a:r>
            <a:r>
              <a:rPr lang="en-IN" sz="1400" dirty="0">
                <a:solidFill>
                  <a:srgbClr val="AEAAAA"/>
                </a:solidFill>
                <a:ea typeface="Calibri" panose="020F0502020204030204" pitchFamily="34" charset="0"/>
                <a:cs typeface="Times New Roman" panose="02020603050405020304" pitchFamily="18" charset="0"/>
              </a:rPr>
              <a:t> // i.e. left rotation   </a:t>
            </a:r>
            <a:endParaRPr lang="en-IN" sz="1400" dirty="0">
              <a:ea typeface="Calibri" panose="020F0502020204030204" pitchFamily="34" charset="0"/>
              <a:cs typeface="Times New Roman" panose="02020603050405020304" pitchFamily="18" charset="0"/>
            </a:endParaRPr>
          </a:p>
          <a:p>
            <a:pPr>
              <a:lnSpc>
                <a:spcPct val="107000"/>
              </a:lnSpc>
              <a:spcAft>
                <a:spcPts val="800"/>
              </a:spcAft>
            </a:pPr>
            <a:r>
              <a:rPr lang="en-IN" sz="1400" dirty="0">
                <a:solidFill>
                  <a:srgbClr val="000000"/>
                </a:solidFill>
                <a:ea typeface="Calibri" panose="020F0502020204030204" pitchFamily="34" charset="0"/>
                <a:cs typeface="Times New Roman" panose="02020603050405020304" pitchFamily="18" charset="0"/>
              </a:rPr>
              <a:t> left(degrees);</a:t>
            </a:r>
            <a:endParaRPr lang="en-IN" sz="1400" dirty="0">
              <a:ea typeface="Calibri" panose="020F0502020204030204" pitchFamily="34" charset="0"/>
              <a:cs typeface="Times New Roman" panose="02020603050405020304" pitchFamily="18" charset="0"/>
            </a:endParaRPr>
          </a:p>
          <a:p>
            <a:pPr>
              <a:lnSpc>
                <a:spcPct val="107000"/>
              </a:lnSpc>
              <a:spcAft>
                <a:spcPts val="800"/>
              </a:spcAft>
            </a:pPr>
            <a:r>
              <a:rPr lang="en-IN" sz="1400" dirty="0">
                <a:solidFill>
                  <a:srgbClr val="000000"/>
                </a:solidFill>
                <a:ea typeface="Calibri" panose="020F0502020204030204" pitchFamily="34" charset="0"/>
                <a:cs typeface="Times New Roman" panose="02020603050405020304" pitchFamily="18" charset="0"/>
              </a:rPr>
              <a:t> </a:t>
            </a:r>
            <a:r>
              <a:rPr lang="en-IN" sz="1400" dirty="0" err="1">
                <a:solidFill>
                  <a:srgbClr val="000000"/>
                </a:solidFill>
                <a:ea typeface="Calibri" panose="020F0502020204030204" pitchFamily="34" charset="0"/>
                <a:cs typeface="Times New Roman" panose="02020603050405020304" pitchFamily="18" charset="0"/>
              </a:rPr>
              <a:t>servo.</a:t>
            </a:r>
            <a:r>
              <a:rPr lang="en-IN" sz="1400" dirty="0" err="1">
                <a:solidFill>
                  <a:srgbClr val="FF0000"/>
                </a:solidFill>
                <a:ea typeface="Calibri" panose="020F0502020204030204" pitchFamily="34" charset="0"/>
                <a:cs typeface="Times New Roman" panose="02020603050405020304" pitchFamily="18" charset="0"/>
              </a:rPr>
              <a:t>write</a:t>
            </a:r>
            <a:r>
              <a:rPr lang="en-IN" sz="1400" dirty="0">
                <a:solidFill>
                  <a:srgbClr val="000000"/>
                </a:solidFill>
                <a:ea typeface="Calibri" panose="020F0502020204030204" pitchFamily="34" charset="0"/>
                <a:cs typeface="Times New Roman" panose="02020603050405020304" pitchFamily="18" charset="0"/>
              </a:rPr>
              <a:t>(90);                                                                    </a:t>
            </a:r>
            <a:r>
              <a:rPr lang="en-IN" sz="1400" dirty="0">
                <a:solidFill>
                  <a:srgbClr val="AEAAAA"/>
                </a:solidFill>
                <a:ea typeface="Calibri" panose="020F0502020204030204" pitchFamily="34" charset="0"/>
                <a:cs typeface="Times New Roman" panose="02020603050405020304" pitchFamily="18" charset="0"/>
              </a:rPr>
              <a:t>// pen down   </a:t>
            </a:r>
            <a:endParaRPr lang="en-IN" sz="1400" dirty="0">
              <a:ea typeface="Calibri" panose="020F0502020204030204" pitchFamily="34" charset="0"/>
              <a:cs typeface="Times New Roman" panose="02020603050405020304" pitchFamily="18" charset="0"/>
            </a:endParaRPr>
          </a:p>
          <a:p>
            <a:pPr>
              <a:lnSpc>
                <a:spcPct val="107000"/>
              </a:lnSpc>
              <a:spcAft>
                <a:spcPts val="800"/>
              </a:spcAft>
            </a:pPr>
            <a:r>
              <a:rPr lang="en-IN" sz="1400" dirty="0">
                <a:solidFill>
                  <a:srgbClr val="000000"/>
                </a:solidFill>
                <a:ea typeface="Calibri" panose="020F0502020204030204" pitchFamily="34" charset="0"/>
                <a:cs typeface="Times New Roman" panose="02020603050405020304" pitchFamily="18" charset="0"/>
              </a:rPr>
              <a:t> forward(10);  }}</a:t>
            </a:r>
            <a:endParaRPr lang="en-IN" sz="1400" dirty="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341005395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Wireless control of </a:t>
            </a:r>
            <a:r>
              <a:rPr lang="en-US" dirty="0" err="1"/>
              <a:t>Turlebot</a:t>
            </a:r>
            <a:endParaRPr lang="en-US" dirty="0"/>
          </a:p>
        </p:txBody>
      </p:sp>
      <p:sp>
        <p:nvSpPr>
          <p:cNvPr id="3" name="Content Placeholder 2"/>
          <p:cNvSpPr>
            <a:spLocks noGrp="1"/>
          </p:cNvSpPr>
          <p:nvPr>
            <p:ph idx="1"/>
          </p:nvPr>
        </p:nvSpPr>
        <p:spPr>
          <a:xfrm>
            <a:off x="457200" y="2741863"/>
            <a:ext cx="8229600" cy="2538663"/>
          </a:xfrm>
        </p:spPr>
        <p:txBody>
          <a:bodyPr>
            <a:normAutofit/>
          </a:bodyPr>
          <a:lstStyle/>
          <a:p>
            <a:pPr marL="514350" indent="-514350">
              <a:buFont typeface="+mj-lt"/>
              <a:buAutoNum type="arabicPeriod"/>
            </a:pPr>
            <a:r>
              <a:rPr lang="en-US" dirty="0"/>
              <a:t>Bluetooth</a:t>
            </a:r>
          </a:p>
          <a:p>
            <a:pPr marL="857250" lvl="1" indent="-457200"/>
            <a:r>
              <a:rPr lang="en-US" dirty="0"/>
              <a:t>Bluetooth serial monitor can be used to control the bot.</a:t>
            </a:r>
          </a:p>
          <a:p>
            <a:pPr marL="857250" lvl="1" indent="-457200"/>
            <a:endParaRPr lang="en-US" dirty="0"/>
          </a:p>
          <a:p>
            <a:pPr marL="514350" indent="-514350">
              <a:buFont typeface="+mj-lt"/>
              <a:buAutoNum type="arabicPeriod"/>
            </a:pPr>
            <a:r>
              <a:rPr lang="en-US" dirty="0" err="1"/>
              <a:t>WiFi</a:t>
            </a:r>
            <a:r>
              <a:rPr lang="en-US" dirty="0"/>
              <a:t> </a:t>
            </a:r>
          </a:p>
          <a:p>
            <a:pPr marL="914400" lvl="1" indent="-514350"/>
            <a:r>
              <a:rPr lang="en-US" dirty="0" err="1"/>
              <a:t>Turtlebot</a:t>
            </a:r>
            <a:r>
              <a:rPr lang="en-US" dirty="0"/>
              <a:t> can be controlled using a simple webpage.</a:t>
            </a:r>
          </a:p>
        </p:txBody>
      </p:sp>
    </p:spTree>
    <p:extLst>
      <p:ext uri="{BB962C8B-B14F-4D97-AF65-F5344CB8AC3E}">
        <p14:creationId xmlns:p14="http://schemas.microsoft.com/office/powerpoint/2010/main" val="291453757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cap="none" dirty="0"/>
              <a:t>Configuring Bluetooth for ESP32</a:t>
            </a:r>
          </a:p>
        </p:txBody>
      </p:sp>
      <p:pic>
        <p:nvPicPr>
          <p:cNvPr id="3" name="Picture 2"/>
          <p:cNvPicPr>
            <a:picLocks noChangeAspect="1"/>
          </p:cNvPicPr>
          <p:nvPr/>
        </p:nvPicPr>
        <p:blipFill>
          <a:blip r:embed="rId2"/>
          <a:stretch>
            <a:fillRect/>
          </a:stretch>
        </p:blipFill>
        <p:spPr>
          <a:xfrm>
            <a:off x="1136984" y="1711743"/>
            <a:ext cx="7124700" cy="4826000"/>
          </a:xfrm>
          <a:prstGeom prst="rect">
            <a:avLst/>
          </a:prstGeom>
        </p:spPr>
      </p:pic>
    </p:spTree>
    <p:extLst>
      <p:ext uri="{BB962C8B-B14F-4D97-AF65-F5344CB8AC3E}">
        <p14:creationId xmlns:p14="http://schemas.microsoft.com/office/powerpoint/2010/main" val="379347713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alphaModFix/>
          </a:blip>
          <a:stretch>
            <a:fillRect/>
          </a:stretch>
        </p:blipFill>
        <p:spPr>
          <a:xfrm>
            <a:off x="533400" y="249628"/>
            <a:ext cx="8064500" cy="3187700"/>
          </a:xfrm>
          <a:prstGeom prst="rect">
            <a:avLst/>
          </a:prstGeom>
        </p:spPr>
      </p:pic>
      <p:pic>
        <p:nvPicPr>
          <p:cNvPr id="5" name="Picture 4"/>
          <p:cNvPicPr>
            <a:picLocks noChangeAspect="1"/>
          </p:cNvPicPr>
          <p:nvPr/>
        </p:nvPicPr>
        <p:blipFill rotWithShape="1">
          <a:blip r:embed="rId3"/>
          <a:srcRect l="28668" t="14783" r="7767" b="40494"/>
          <a:stretch/>
        </p:blipFill>
        <p:spPr>
          <a:xfrm>
            <a:off x="745057" y="3096633"/>
            <a:ext cx="7590982" cy="3338084"/>
          </a:xfrm>
          <a:prstGeom prst="rect">
            <a:avLst/>
          </a:prstGeom>
        </p:spPr>
      </p:pic>
    </p:spTree>
    <p:extLst>
      <p:ext uri="{BB962C8B-B14F-4D97-AF65-F5344CB8AC3E}">
        <p14:creationId xmlns:p14="http://schemas.microsoft.com/office/powerpoint/2010/main" val="7334009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p:cNvGraphicFramePr>
            <a:graphicFrameLocks noGrp="1"/>
          </p:cNvGraphicFramePr>
          <p:nvPr>
            <p:extLst>
              <p:ext uri="{D42A27DB-BD31-4B8C-83A1-F6EECF244321}">
                <p14:modId xmlns:p14="http://schemas.microsoft.com/office/powerpoint/2010/main" val="2519272336"/>
              </p:ext>
            </p:extLst>
          </p:nvPr>
        </p:nvGraphicFramePr>
        <p:xfrm>
          <a:off x="611560" y="1196752"/>
          <a:ext cx="7920880" cy="5054600"/>
        </p:xfrm>
        <a:graphic>
          <a:graphicData uri="http://schemas.openxmlformats.org/drawingml/2006/table">
            <a:tbl>
              <a:tblPr firstRow="1" bandRow="1">
                <a:tableStyleId>{5C22544A-7EE6-4342-B048-85BDC9FD1C3A}</a:tableStyleId>
              </a:tblPr>
              <a:tblGrid>
                <a:gridCol w="2736304">
                  <a:extLst>
                    <a:ext uri="{9D8B030D-6E8A-4147-A177-3AD203B41FA5}">
                      <a16:colId xmlns:a16="http://schemas.microsoft.com/office/drawing/2014/main" xmlns="" val="20000"/>
                    </a:ext>
                  </a:extLst>
                </a:gridCol>
                <a:gridCol w="2119784">
                  <a:extLst>
                    <a:ext uri="{9D8B030D-6E8A-4147-A177-3AD203B41FA5}">
                      <a16:colId xmlns:a16="http://schemas.microsoft.com/office/drawing/2014/main" xmlns="" val="20001"/>
                    </a:ext>
                  </a:extLst>
                </a:gridCol>
                <a:gridCol w="3064792">
                  <a:extLst>
                    <a:ext uri="{9D8B030D-6E8A-4147-A177-3AD203B41FA5}">
                      <a16:colId xmlns:a16="http://schemas.microsoft.com/office/drawing/2014/main" xmlns="" val="20002"/>
                    </a:ext>
                  </a:extLst>
                </a:gridCol>
              </a:tblGrid>
              <a:tr h="370840">
                <a:tc>
                  <a:txBody>
                    <a:bodyPr/>
                    <a:lstStyle/>
                    <a:p>
                      <a:r>
                        <a:rPr lang="en-IN" dirty="0">
                          <a:latin typeface="Times New Roman" pitchFamily="18" charset="0"/>
                          <a:cs typeface="Times New Roman" pitchFamily="18" charset="0"/>
                        </a:rPr>
                        <a:t>Feature</a:t>
                      </a:r>
                    </a:p>
                  </a:txBody>
                  <a:tcPr/>
                </a:tc>
                <a:tc>
                  <a:txBody>
                    <a:bodyPr/>
                    <a:lstStyle/>
                    <a:p>
                      <a:r>
                        <a:rPr lang="en-IN" dirty="0">
                          <a:latin typeface="Times New Roman" pitchFamily="18" charset="0"/>
                          <a:cs typeface="Times New Roman" pitchFamily="18" charset="0"/>
                        </a:rPr>
                        <a:t>ESP32(32-bit MCU)</a:t>
                      </a:r>
                    </a:p>
                  </a:txBody>
                  <a:tcPr/>
                </a:tc>
                <a:tc>
                  <a:txBody>
                    <a:bodyPr/>
                    <a:lstStyle/>
                    <a:p>
                      <a:r>
                        <a:rPr lang="en-IN" dirty="0">
                          <a:latin typeface="Times New Roman" pitchFamily="18" charset="0"/>
                          <a:cs typeface="Times New Roman" pitchFamily="18" charset="0"/>
                        </a:rPr>
                        <a:t>ATMega328P(8-bit</a:t>
                      </a:r>
                      <a:r>
                        <a:rPr lang="en-IN" baseline="0" dirty="0">
                          <a:latin typeface="Times New Roman" pitchFamily="18" charset="0"/>
                          <a:cs typeface="Times New Roman" pitchFamily="18" charset="0"/>
                        </a:rPr>
                        <a:t> MCU)</a:t>
                      </a:r>
                      <a:endParaRPr lang="en-IN" dirty="0">
                        <a:latin typeface="Times New Roman" pitchFamily="18" charset="0"/>
                        <a:cs typeface="Times New Roman" pitchFamily="18" charset="0"/>
                      </a:endParaRPr>
                    </a:p>
                  </a:txBody>
                  <a:tcPr/>
                </a:tc>
                <a:extLst>
                  <a:ext uri="{0D108BD9-81ED-4DB2-BD59-A6C34878D82A}">
                    <a16:rowId xmlns:a16="http://schemas.microsoft.com/office/drawing/2014/main" xmlns="" val="10000"/>
                  </a:ext>
                </a:extLst>
              </a:tr>
              <a:tr h="370840">
                <a:tc>
                  <a:txBody>
                    <a:bodyPr/>
                    <a:lstStyle/>
                    <a:p>
                      <a:r>
                        <a:rPr lang="en-IN" dirty="0">
                          <a:latin typeface="Times New Roman" pitchFamily="18" charset="0"/>
                          <a:cs typeface="Times New Roman" pitchFamily="18" charset="0"/>
                        </a:rPr>
                        <a:t>Architecture(Harvard/Von Neumann)</a:t>
                      </a:r>
                    </a:p>
                  </a:txBody>
                  <a:tcPr/>
                </a:tc>
                <a:tc>
                  <a:txBody>
                    <a:bodyPr/>
                    <a:lstStyle/>
                    <a:p>
                      <a:r>
                        <a:rPr lang="en-IN" dirty="0">
                          <a:latin typeface="Times New Roman" pitchFamily="18" charset="0"/>
                          <a:cs typeface="Times New Roman" pitchFamily="18" charset="0"/>
                        </a:rPr>
                        <a:t>Harvard</a:t>
                      </a:r>
                    </a:p>
                  </a:txBody>
                  <a:tcPr/>
                </a:tc>
                <a:tc>
                  <a:txBody>
                    <a:bodyPr/>
                    <a:lstStyle/>
                    <a:p>
                      <a:r>
                        <a:rPr lang="en-IN" dirty="0">
                          <a:latin typeface="Times New Roman" pitchFamily="18" charset="0"/>
                          <a:cs typeface="Times New Roman" pitchFamily="18" charset="0"/>
                        </a:rPr>
                        <a:t>Harvard</a:t>
                      </a:r>
                    </a:p>
                  </a:txBody>
                  <a:tcPr/>
                </a:tc>
                <a:extLst>
                  <a:ext uri="{0D108BD9-81ED-4DB2-BD59-A6C34878D82A}">
                    <a16:rowId xmlns:a16="http://schemas.microsoft.com/office/drawing/2014/main" xmlns="" val="10001"/>
                  </a:ext>
                </a:extLst>
              </a:tr>
              <a:tr h="370840">
                <a:tc>
                  <a:txBody>
                    <a:bodyPr/>
                    <a:lstStyle/>
                    <a:p>
                      <a:r>
                        <a:rPr lang="en-IN" dirty="0">
                          <a:latin typeface="Times New Roman" pitchFamily="18" charset="0"/>
                          <a:cs typeface="Times New Roman" pitchFamily="18" charset="0"/>
                        </a:rPr>
                        <a:t>Architecture(CISC/RISC)</a:t>
                      </a:r>
                    </a:p>
                  </a:txBody>
                  <a:tcPr/>
                </a:tc>
                <a:tc>
                  <a:txBody>
                    <a:bodyPr/>
                    <a:lstStyle/>
                    <a:p>
                      <a:r>
                        <a:rPr lang="en-IN" dirty="0">
                          <a:latin typeface="Times New Roman" pitchFamily="18" charset="0"/>
                          <a:cs typeface="Times New Roman" pitchFamily="18" charset="0"/>
                        </a:rPr>
                        <a:t>Enhanced  RISC</a:t>
                      </a:r>
                    </a:p>
                  </a:txBody>
                  <a:tcPr/>
                </a:tc>
                <a:tc>
                  <a:txBody>
                    <a:bodyPr/>
                    <a:lstStyle/>
                    <a:p>
                      <a:r>
                        <a:rPr lang="en-IN" dirty="0">
                          <a:latin typeface="Times New Roman" pitchFamily="18" charset="0"/>
                          <a:cs typeface="Times New Roman" pitchFamily="18" charset="0"/>
                        </a:rPr>
                        <a:t>Enhanced  RISC</a:t>
                      </a:r>
                    </a:p>
                  </a:txBody>
                  <a:tcPr/>
                </a:tc>
                <a:extLst>
                  <a:ext uri="{0D108BD9-81ED-4DB2-BD59-A6C34878D82A}">
                    <a16:rowId xmlns:a16="http://schemas.microsoft.com/office/drawing/2014/main" xmlns="" val="10002"/>
                  </a:ext>
                </a:extLst>
              </a:tr>
              <a:tr h="370840">
                <a:tc>
                  <a:txBody>
                    <a:bodyPr/>
                    <a:lstStyle/>
                    <a:p>
                      <a:r>
                        <a:rPr lang="en-IN" dirty="0">
                          <a:latin typeface="Times New Roman" pitchFamily="18" charset="0"/>
                          <a:cs typeface="Times New Roman" pitchFamily="18" charset="0"/>
                        </a:rPr>
                        <a:t>CPUs</a:t>
                      </a:r>
                    </a:p>
                  </a:txBody>
                  <a:tcPr/>
                </a:tc>
                <a:tc>
                  <a:txBody>
                    <a:bodyPr/>
                    <a:lstStyle/>
                    <a:p>
                      <a:r>
                        <a:rPr lang="en-IN" dirty="0">
                          <a:latin typeface="Times New Roman" pitchFamily="18" charset="0"/>
                          <a:cs typeface="Times New Roman" pitchFamily="18" charset="0"/>
                        </a:rPr>
                        <a:t>Xtensa LX6(Dual</a:t>
                      </a:r>
                      <a:r>
                        <a:rPr lang="en-IN" baseline="0" dirty="0">
                          <a:latin typeface="Times New Roman" pitchFamily="18" charset="0"/>
                          <a:cs typeface="Times New Roman" pitchFamily="18" charset="0"/>
                        </a:rPr>
                        <a:t> Core</a:t>
                      </a:r>
                      <a:r>
                        <a:rPr lang="en-IN" dirty="0">
                          <a:latin typeface="Times New Roman" pitchFamily="18" charset="0"/>
                          <a:cs typeface="Times New Roman" pitchFamily="18" charset="0"/>
                        </a:rPr>
                        <a:t>)</a:t>
                      </a:r>
                    </a:p>
                  </a:txBody>
                  <a:tcPr/>
                </a:tc>
                <a:tc>
                  <a:txBody>
                    <a:bodyPr/>
                    <a:lstStyle/>
                    <a:p>
                      <a:r>
                        <a:rPr lang="en-IN" dirty="0">
                          <a:latin typeface="Times New Roman" pitchFamily="18" charset="0"/>
                          <a:cs typeface="Times New Roman" pitchFamily="18" charset="0"/>
                        </a:rPr>
                        <a:t>AVR Core</a:t>
                      </a:r>
                    </a:p>
                  </a:txBody>
                  <a:tcPr/>
                </a:tc>
                <a:extLst>
                  <a:ext uri="{0D108BD9-81ED-4DB2-BD59-A6C34878D82A}">
                    <a16:rowId xmlns:a16="http://schemas.microsoft.com/office/drawing/2014/main" xmlns="" val="10003"/>
                  </a:ext>
                </a:extLst>
              </a:tr>
              <a:tr h="370840">
                <a:tc>
                  <a:txBody>
                    <a:bodyPr/>
                    <a:lstStyle/>
                    <a:p>
                      <a:r>
                        <a:rPr lang="en-IN" dirty="0">
                          <a:latin typeface="Times New Roman" pitchFamily="18" charset="0"/>
                          <a:cs typeface="Times New Roman" pitchFamily="18" charset="0"/>
                        </a:rPr>
                        <a:t>SRAM(Internal)</a:t>
                      </a:r>
                    </a:p>
                  </a:txBody>
                  <a:tcPr/>
                </a:tc>
                <a:tc>
                  <a:txBody>
                    <a:bodyPr/>
                    <a:lstStyle/>
                    <a:p>
                      <a:r>
                        <a:rPr lang="en-IN" dirty="0">
                          <a:latin typeface="Times New Roman" pitchFamily="18" charset="0"/>
                          <a:cs typeface="Times New Roman" pitchFamily="18" charset="0"/>
                        </a:rPr>
                        <a:t>520KB</a:t>
                      </a:r>
                    </a:p>
                  </a:txBody>
                  <a:tcPr/>
                </a:tc>
                <a:tc>
                  <a:txBody>
                    <a:bodyPr/>
                    <a:lstStyle/>
                    <a:p>
                      <a:r>
                        <a:rPr lang="en-IN" dirty="0">
                          <a:latin typeface="Times New Roman" pitchFamily="18" charset="0"/>
                          <a:cs typeface="Times New Roman" pitchFamily="18" charset="0"/>
                        </a:rPr>
                        <a:t>2KB</a:t>
                      </a:r>
                    </a:p>
                  </a:txBody>
                  <a:tcPr/>
                </a:tc>
                <a:extLst>
                  <a:ext uri="{0D108BD9-81ED-4DB2-BD59-A6C34878D82A}">
                    <a16:rowId xmlns:a16="http://schemas.microsoft.com/office/drawing/2014/main" xmlns="" val="10004"/>
                  </a:ext>
                </a:extLst>
              </a:tr>
              <a:tr h="370840">
                <a:tc>
                  <a:txBody>
                    <a:bodyPr/>
                    <a:lstStyle/>
                    <a:p>
                      <a:r>
                        <a:rPr lang="en-IN" dirty="0">
                          <a:latin typeface="Times New Roman" pitchFamily="18" charset="0"/>
                          <a:cs typeface="Times New Roman" pitchFamily="18" charset="0"/>
                        </a:rPr>
                        <a:t>Flash Memory</a:t>
                      </a:r>
                    </a:p>
                  </a:txBody>
                  <a:tcPr/>
                </a:tc>
                <a:tc>
                  <a:txBody>
                    <a:bodyPr/>
                    <a:lstStyle/>
                    <a:p>
                      <a:r>
                        <a:rPr lang="en-IN" dirty="0">
                          <a:latin typeface="Times New Roman" pitchFamily="18" charset="0"/>
                          <a:cs typeface="Times New Roman" pitchFamily="18" charset="0"/>
                        </a:rPr>
                        <a:t>4MB</a:t>
                      </a:r>
                    </a:p>
                  </a:txBody>
                  <a:tcPr/>
                </a:tc>
                <a:tc>
                  <a:txBody>
                    <a:bodyPr/>
                    <a:lstStyle/>
                    <a:p>
                      <a:r>
                        <a:rPr lang="en-IN" dirty="0">
                          <a:latin typeface="Times New Roman" pitchFamily="18" charset="0"/>
                          <a:cs typeface="Times New Roman" pitchFamily="18" charset="0"/>
                        </a:rPr>
                        <a:t>32KB</a:t>
                      </a:r>
                    </a:p>
                  </a:txBody>
                  <a:tcPr/>
                </a:tc>
                <a:extLst>
                  <a:ext uri="{0D108BD9-81ED-4DB2-BD59-A6C34878D82A}">
                    <a16:rowId xmlns:a16="http://schemas.microsoft.com/office/drawing/2014/main" xmlns="" val="10005"/>
                  </a:ext>
                </a:extLst>
              </a:tr>
              <a:tr h="370840">
                <a:tc>
                  <a:txBody>
                    <a:bodyPr/>
                    <a:lstStyle/>
                    <a:p>
                      <a:r>
                        <a:rPr lang="en-IN" dirty="0">
                          <a:latin typeface="Times New Roman" pitchFamily="18" charset="0"/>
                          <a:cs typeface="Times New Roman" pitchFamily="18" charset="0"/>
                        </a:rPr>
                        <a:t>ROM</a:t>
                      </a:r>
                    </a:p>
                  </a:txBody>
                  <a:tcPr/>
                </a:tc>
                <a:tc>
                  <a:txBody>
                    <a:bodyPr/>
                    <a:lstStyle/>
                    <a:p>
                      <a:r>
                        <a:rPr lang="en-IN" dirty="0">
                          <a:latin typeface="Times New Roman" pitchFamily="18" charset="0"/>
                          <a:cs typeface="Times New Roman" pitchFamily="18" charset="0"/>
                        </a:rPr>
                        <a:t>448KB</a:t>
                      </a:r>
                    </a:p>
                  </a:txBody>
                  <a:tcPr/>
                </a:tc>
                <a:tc>
                  <a:txBody>
                    <a:bodyPr/>
                    <a:lstStyle/>
                    <a:p>
                      <a:r>
                        <a:rPr lang="en-IN" dirty="0">
                          <a:latin typeface="Times New Roman" pitchFamily="18" charset="0"/>
                          <a:cs typeface="Times New Roman" pitchFamily="18" charset="0"/>
                        </a:rPr>
                        <a:t>1KB</a:t>
                      </a:r>
                    </a:p>
                  </a:txBody>
                  <a:tcPr/>
                </a:tc>
                <a:extLst>
                  <a:ext uri="{0D108BD9-81ED-4DB2-BD59-A6C34878D82A}">
                    <a16:rowId xmlns:a16="http://schemas.microsoft.com/office/drawing/2014/main" xmlns="" val="10006"/>
                  </a:ext>
                </a:extLst>
              </a:tr>
              <a:tr h="370840">
                <a:tc>
                  <a:txBody>
                    <a:bodyPr/>
                    <a:lstStyle/>
                    <a:p>
                      <a:r>
                        <a:rPr lang="en-IN" dirty="0">
                          <a:latin typeface="Times New Roman" pitchFamily="18" charset="0"/>
                          <a:cs typeface="Times New Roman" pitchFamily="18" charset="0"/>
                        </a:rPr>
                        <a:t>No of stages in pipelining</a:t>
                      </a:r>
                    </a:p>
                  </a:txBody>
                  <a:tcPr/>
                </a:tc>
                <a:tc>
                  <a:txBody>
                    <a:bodyPr/>
                    <a:lstStyle/>
                    <a:p>
                      <a:r>
                        <a:rPr lang="en-IN" dirty="0">
                          <a:latin typeface="Times New Roman" pitchFamily="18" charset="0"/>
                          <a:cs typeface="Times New Roman" pitchFamily="18" charset="0"/>
                        </a:rPr>
                        <a:t>7</a:t>
                      </a:r>
                    </a:p>
                  </a:txBody>
                  <a:tcPr/>
                </a:tc>
                <a:tc>
                  <a:txBody>
                    <a:bodyPr/>
                    <a:lstStyle/>
                    <a:p>
                      <a:r>
                        <a:rPr lang="en-IN" dirty="0">
                          <a:latin typeface="Times New Roman" pitchFamily="18" charset="0"/>
                          <a:cs typeface="Times New Roman" pitchFamily="18" charset="0"/>
                        </a:rPr>
                        <a:t>2</a:t>
                      </a:r>
                    </a:p>
                  </a:txBody>
                  <a:tcPr/>
                </a:tc>
                <a:extLst>
                  <a:ext uri="{0D108BD9-81ED-4DB2-BD59-A6C34878D82A}">
                    <a16:rowId xmlns:a16="http://schemas.microsoft.com/office/drawing/2014/main" xmlns="" val="10007"/>
                  </a:ext>
                </a:extLst>
              </a:tr>
              <a:tr h="370840">
                <a:tc>
                  <a:txBody>
                    <a:bodyPr/>
                    <a:lstStyle/>
                    <a:p>
                      <a:r>
                        <a:rPr lang="en-IN" dirty="0">
                          <a:latin typeface="Times New Roman" pitchFamily="18" charset="0"/>
                          <a:cs typeface="Times New Roman" pitchFamily="18" charset="0"/>
                        </a:rPr>
                        <a:t>CPU speed </a:t>
                      </a:r>
                    </a:p>
                  </a:txBody>
                  <a:tcPr/>
                </a:tc>
                <a:tc>
                  <a:txBody>
                    <a:bodyPr/>
                    <a:lstStyle/>
                    <a:p>
                      <a:r>
                        <a:rPr lang="en-IN" dirty="0">
                          <a:latin typeface="Times New Roman" pitchFamily="18" charset="0"/>
                          <a:cs typeface="Times New Roman" pitchFamily="18" charset="0"/>
                        </a:rPr>
                        <a:t>Operating</a:t>
                      </a:r>
                      <a:r>
                        <a:rPr lang="en-IN" baseline="0" dirty="0">
                          <a:latin typeface="Times New Roman" pitchFamily="18" charset="0"/>
                          <a:cs typeface="Times New Roman" pitchFamily="18" charset="0"/>
                        </a:rPr>
                        <a:t> at 160/240 MHz</a:t>
                      </a:r>
                      <a:endParaRPr lang="en-IN" dirty="0">
                        <a:latin typeface="Times New Roman" pitchFamily="18" charset="0"/>
                        <a:cs typeface="Times New Roman" pitchFamily="18" charset="0"/>
                      </a:endParaRPr>
                    </a:p>
                  </a:txBody>
                  <a:tcPr/>
                </a:tc>
                <a:tc>
                  <a:txBody>
                    <a:bodyPr/>
                    <a:lstStyle/>
                    <a:p>
                      <a:r>
                        <a:rPr lang="en-IN" dirty="0">
                          <a:latin typeface="Times New Roman" pitchFamily="18" charset="0"/>
                          <a:cs typeface="Times New Roman" pitchFamily="18" charset="0"/>
                        </a:rPr>
                        <a:t>Operating</a:t>
                      </a:r>
                      <a:r>
                        <a:rPr lang="en-IN" baseline="0" dirty="0">
                          <a:latin typeface="Times New Roman" pitchFamily="18" charset="0"/>
                          <a:cs typeface="Times New Roman" pitchFamily="18" charset="0"/>
                        </a:rPr>
                        <a:t> at 16 MHz </a:t>
                      </a:r>
                      <a:endParaRPr lang="en-IN" dirty="0">
                        <a:latin typeface="Times New Roman" pitchFamily="18" charset="0"/>
                        <a:cs typeface="Times New Roman" pitchFamily="18" charset="0"/>
                      </a:endParaRPr>
                    </a:p>
                  </a:txBody>
                  <a:tcPr/>
                </a:tc>
                <a:extLst>
                  <a:ext uri="{0D108BD9-81ED-4DB2-BD59-A6C34878D82A}">
                    <a16:rowId xmlns:a16="http://schemas.microsoft.com/office/drawing/2014/main" xmlns="" val="10008"/>
                  </a:ext>
                </a:extLst>
              </a:tr>
              <a:tr h="370840">
                <a:tc>
                  <a:txBody>
                    <a:bodyPr/>
                    <a:lstStyle/>
                    <a:p>
                      <a:r>
                        <a:rPr lang="en-IN" dirty="0">
                          <a:latin typeface="Times New Roman" pitchFamily="18" charset="0"/>
                          <a:cs typeface="Times New Roman" pitchFamily="18" charset="0"/>
                        </a:rPr>
                        <a:t>MIPS(Million Instructions</a:t>
                      </a:r>
                      <a:r>
                        <a:rPr lang="en-IN" baseline="0" dirty="0">
                          <a:latin typeface="Times New Roman" pitchFamily="18" charset="0"/>
                          <a:cs typeface="Times New Roman" pitchFamily="18" charset="0"/>
                        </a:rPr>
                        <a:t> Per Second)</a:t>
                      </a:r>
                      <a:endParaRPr lang="en-IN" dirty="0">
                        <a:latin typeface="Times New Roman" pitchFamily="18" charset="0"/>
                        <a:cs typeface="Times New Roman" pitchFamily="18" charset="0"/>
                      </a:endParaRPr>
                    </a:p>
                  </a:txBody>
                  <a:tcPr/>
                </a:tc>
                <a:tc>
                  <a:txBody>
                    <a:bodyPr/>
                    <a:lstStyle/>
                    <a:p>
                      <a:r>
                        <a:rPr lang="en-IN" dirty="0">
                          <a:latin typeface="Times New Roman" pitchFamily="18" charset="0"/>
                          <a:cs typeface="Times New Roman" pitchFamily="18" charset="0"/>
                        </a:rPr>
                        <a:t>Upto 600MIPS</a:t>
                      </a:r>
                    </a:p>
                  </a:txBody>
                  <a:tcPr/>
                </a:tc>
                <a:tc>
                  <a:txBody>
                    <a:bodyPr/>
                    <a:lstStyle/>
                    <a:p>
                      <a:r>
                        <a:rPr lang="en-IN" dirty="0">
                          <a:latin typeface="Times New Roman" pitchFamily="18" charset="0"/>
                          <a:cs typeface="Times New Roman" pitchFamily="18" charset="0"/>
                        </a:rPr>
                        <a:t>Upto 16MIPS</a:t>
                      </a:r>
                    </a:p>
                  </a:txBody>
                  <a:tcPr/>
                </a:tc>
                <a:extLst>
                  <a:ext uri="{0D108BD9-81ED-4DB2-BD59-A6C34878D82A}">
                    <a16:rowId xmlns:a16="http://schemas.microsoft.com/office/drawing/2014/main" xmlns="" val="10009"/>
                  </a:ext>
                </a:extLst>
              </a:tr>
            </a:tbl>
          </a:graphicData>
        </a:graphic>
      </p:graphicFrame>
      <p:sp>
        <p:nvSpPr>
          <p:cNvPr id="2" name="TextBox 1"/>
          <p:cNvSpPr txBox="1"/>
          <p:nvPr/>
        </p:nvSpPr>
        <p:spPr>
          <a:xfrm>
            <a:off x="107504" y="476671"/>
            <a:ext cx="4392488" cy="461665"/>
          </a:xfrm>
          <a:prstGeom prst="rect">
            <a:avLst/>
          </a:prstGeom>
          <a:noFill/>
        </p:spPr>
        <p:txBody>
          <a:bodyPr wrap="square" rtlCol="0">
            <a:spAutoFit/>
          </a:bodyPr>
          <a:lstStyle/>
          <a:p>
            <a:pPr algn="ctr"/>
            <a:r>
              <a:rPr lang="en-IN" sz="2400" b="1" dirty="0">
                <a:latin typeface="Times New Roman" pitchFamily="18" charset="0"/>
                <a:cs typeface="Times New Roman" pitchFamily="18" charset="0"/>
              </a:rPr>
              <a:t>Computational Features</a:t>
            </a:r>
          </a:p>
        </p:txBody>
      </p:sp>
    </p:spTree>
    <p:extLst>
      <p:ext uri="{BB962C8B-B14F-4D97-AF65-F5344CB8AC3E}">
        <p14:creationId xmlns:p14="http://schemas.microsoft.com/office/powerpoint/2010/main" val="341062225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rotWithShape="1">
          <a:blip r:embed="rId2">
            <a:extLst>
              <a:ext uri="{28A0092B-C50C-407E-A947-70E740481C1C}">
                <a14:useLocalDpi xmlns:a14="http://schemas.microsoft.com/office/drawing/2010/main" val="0"/>
              </a:ext>
            </a:extLst>
          </a:blip>
          <a:srcRect t="5271" b="41062"/>
          <a:stretch/>
        </p:blipFill>
        <p:spPr bwMode="auto">
          <a:xfrm>
            <a:off x="546984" y="895684"/>
            <a:ext cx="3075858" cy="5026527"/>
          </a:xfrm>
          <a:prstGeom prst="rect">
            <a:avLst/>
          </a:prstGeom>
          <a:noFill/>
          <a:ln>
            <a:noFill/>
          </a:ln>
          <a:extLst>
            <a:ext uri="{53640926-AAD7-44d8-BBD7-CCE9431645EC}">
              <a14:shadowObscured xmlns:a14="http://schemas.microsoft.com/office/drawing/2010/main"/>
            </a:ext>
          </a:extLst>
        </p:spPr>
      </p:pic>
      <p:pic>
        <p:nvPicPr>
          <p:cNvPr id="5" name="Picture 4"/>
          <p:cNvPicPr/>
          <p:nvPr/>
        </p:nvPicPr>
        <p:blipFill>
          <a:blip r:embed="rId3">
            <a:extLst>
              <a:ext uri="{28A0092B-C50C-407E-A947-70E740481C1C}">
                <a14:useLocalDpi xmlns:a14="http://schemas.microsoft.com/office/drawing/2010/main" val="0"/>
              </a:ext>
            </a:extLst>
          </a:blip>
          <a:srcRect/>
          <a:stretch>
            <a:fillRect/>
          </a:stretch>
        </p:blipFill>
        <p:spPr bwMode="auto">
          <a:xfrm>
            <a:off x="3829049" y="1069474"/>
            <a:ext cx="2988512" cy="4852737"/>
          </a:xfrm>
          <a:prstGeom prst="rect">
            <a:avLst/>
          </a:prstGeom>
          <a:noFill/>
          <a:ln>
            <a:noFill/>
          </a:ln>
        </p:spPr>
      </p:pic>
      <p:pic>
        <p:nvPicPr>
          <p:cNvPr id="6" name="Picture 5"/>
          <p:cNvPicPr/>
          <p:nvPr/>
        </p:nvPicPr>
        <p:blipFill>
          <a:blip r:embed="rId4">
            <a:extLst>
              <a:ext uri="{28A0092B-C50C-407E-A947-70E740481C1C}">
                <a14:useLocalDpi xmlns:a14="http://schemas.microsoft.com/office/drawing/2010/main" val="0"/>
              </a:ext>
            </a:extLst>
          </a:blip>
          <a:srcRect/>
          <a:stretch>
            <a:fillRect/>
          </a:stretch>
        </p:blipFill>
        <p:spPr bwMode="auto">
          <a:xfrm>
            <a:off x="6363368" y="1069474"/>
            <a:ext cx="2488198" cy="4852736"/>
          </a:xfrm>
          <a:prstGeom prst="rect">
            <a:avLst/>
          </a:prstGeom>
          <a:noFill/>
          <a:ln>
            <a:noFill/>
          </a:ln>
        </p:spPr>
      </p:pic>
    </p:spTree>
    <p:extLst>
      <p:ext uri="{BB962C8B-B14F-4D97-AF65-F5344CB8AC3E}">
        <p14:creationId xmlns:p14="http://schemas.microsoft.com/office/powerpoint/2010/main" val="221499569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cap="none" dirty="0"/>
              <a:t>Commands</a:t>
            </a:r>
            <a:endParaRPr lang="en-US" dirty="0"/>
          </a:p>
        </p:txBody>
      </p:sp>
      <p:sp>
        <p:nvSpPr>
          <p:cNvPr id="6" name="Rectangle 5"/>
          <p:cNvSpPr/>
          <p:nvPr/>
        </p:nvSpPr>
        <p:spPr>
          <a:xfrm>
            <a:off x="426128" y="1447799"/>
            <a:ext cx="7959892" cy="4832092"/>
          </a:xfrm>
          <a:prstGeom prst="rect">
            <a:avLst/>
          </a:prstGeom>
        </p:spPr>
        <p:txBody>
          <a:bodyPr wrap="square">
            <a:spAutoFit/>
          </a:bodyPr>
          <a:lstStyle/>
          <a:p>
            <a:pPr marL="342900" lvl="0" indent="-228600" defTabSz="914400">
              <a:lnSpc>
                <a:spcPct val="200000"/>
              </a:lnSpc>
              <a:spcBef>
                <a:spcPct val="20000"/>
              </a:spcBef>
              <a:buClr>
                <a:srgbClr val="93A299"/>
              </a:buClr>
              <a:buFont typeface="Arial" pitchFamily="34" charset="0"/>
              <a:buChar char="•"/>
            </a:pPr>
            <a:r>
              <a:rPr lang="en-US" sz="2400" dirty="0">
                <a:solidFill>
                  <a:srgbClr val="564B3C"/>
                </a:solidFill>
              </a:rPr>
              <a:t>Forward- </a:t>
            </a:r>
            <a:r>
              <a:rPr lang="en-US" sz="2400" dirty="0" err="1">
                <a:solidFill>
                  <a:srgbClr val="564B3C"/>
                </a:solidFill>
              </a:rPr>
              <a:t>fd</a:t>
            </a:r>
            <a:r>
              <a:rPr lang="en-US" sz="2400" dirty="0">
                <a:solidFill>
                  <a:srgbClr val="564B3C"/>
                </a:solidFill>
              </a:rPr>
              <a:t> (dist. In cm.)</a:t>
            </a:r>
          </a:p>
          <a:p>
            <a:pPr marL="342900" lvl="0" indent="-228600" defTabSz="914400">
              <a:lnSpc>
                <a:spcPct val="200000"/>
              </a:lnSpc>
              <a:spcBef>
                <a:spcPct val="20000"/>
              </a:spcBef>
              <a:buClr>
                <a:srgbClr val="93A299"/>
              </a:buClr>
              <a:buFont typeface="Arial" pitchFamily="34" charset="0"/>
              <a:buChar char="•"/>
            </a:pPr>
            <a:r>
              <a:rPr lang="en-US" sz="2400" dirty="0">
                <a:solidFill>
                  <a:srgbClr val="564B3C"/>
                </a:solidFill>
              </a:rPr>
              <a:t>Backward </a:t>
            </a:r>
            <a:r>
              <a:rPr lang="mr-IN" sz="2400" dirty="0">
                <a:solidFill>
                  <a:srgbClr val="564B3C"/>
                </a:solidFill>
              </a:rPr>
              <a:t>–</a:t>
            </a:r>
            <a:r>
              <a:rPr lang="en-US" sz="2400" dirty="0">
                <a:solidFill>
                  <a:srgbClr val="564B3C"/>
                </a:solidFill>
              </a:rPr>
              <a:t> </a:t>
            </a:r>
            <a:r>
              <a:rPr lang="en-US" sz="2400" dirty="0" err="1">
                <a:solidFill>
                  <a:srgbClr val="564B3C"/>
                </a:solidFill>
              </a:rPr>
              <a:t>bd</a:t>
            </a:r>
            <a:r>
              <a:rPr lang="en-US" sz="2400" dirty="0">
                <a:solidFill>
                  <a:srgbClr val="564B3C"/>
                </a:solidFill>
              </a:rPr>
              <a:t> (dist. In cm.)</a:t>
            </a:r>
          </a:p>
          <a:p>
            <a:pPr marL="457200" lvl="0" indent="-342900" defTabSz="914400">
              <a:lnSpc>
                <a:spcPct val="200000"/>
              </a:lnSpc>
              <a:spcBef>
                <a:spcPct val="20000"/>
              </a:spcBef>
              <a:buClr>
                <a:srgbClr val="93A299"/>
              </a:buClr>
              <a:buFont typeface="Arial"/>
              <a:buChar char="•"/>
            </a:pPr>
            <a:r>
              <a:rPr lang="en-US" sz="2400" dirty="0">
                <a:solidFill>
                  <a:srgbClr val="564B3C"/>
                </a:solidFill>
              </a:rPr>
              <a:t>Right- </a:t>
            </a:r>
            <a:r>
              <a:rPr lang="en-US" sz="2400" dirty="0" err="1">
                <a:solidFill>
                  <a:srgbClr val="564B3C"/>
                </a:solidFill>
              </a:rPr>
              <a:t>rt</a:t>
            </a:r>
            <a:r>
              <a:rPr lang="en-US" sz="2400" dirty="0">
                <a:solidFill>
                  <a:srgbClr val="564B3C"/>
                </a:solidFill>
              </a:rPr>
              <a:t> (angle in degrees)</a:t>
            </a:r>
          </a:p>
          <a:p>
            <a:pPr marL="342900" lvl="0" indent="-228600" defTabSz="914400">
              <a:lnSpc>
                <a:spcPct val="200000"/>
              </a:lnSpc>
              <a:spcBef>
                <a:spcPct val="20000"/>
              </a:spcBef>
              <a:buClr>
                <a:srgbClr val="93A299"/>
              </a:buClr>
              <a:buFont typeface="Arial" pitchFamily="34" charset="0"/>
              <a:buChar char="•"/>
            </a:pPr>
            <a:r>
              <a:rPr lang="en-US" sz="2400" dirty="0">
                <a:solidFill>
                  <a:srgbClr val="564B3C"/>
                </a:solidFill>
              </a:rPr>
              <a:t>Left </a:t>
            </a:r>
            <a:r>
              <a:rPr lang="mr-IN" sz="2400" dirty="0">
                <a:solidFill>
                  <a:srgbClr val="564B3C"/>
                </a:solidFill>
              </a:rPr>
              <a:t>–</a:t>
            </a:r>
            <a:r>
              <a:rPr lang="en-US" sz="2400" dirty="0">
                <a:solidFill>
                  <a:srgbClr val="564B3C"/>
                </a:solidFill>
              </a:rPr>
              <a:t> </a:t>
            </a:r>
            <a:r>
              <a:rPr lang="en-US" sz="2400" dirty="0" err="1">
                <a:solidFill>
                  <a:srgbClr val="564B3C"/>
                </a:solidFill>
              </a:rPr>
              <a:t>lt</a:t>
            </a:r>
            <a:r>
              <a:rPr lang="en-US" sz="2400" dirty="0">
                <a:solidFill>
                  <a:srgbClr val="564B3C"/>
                </a:solidFill>
              </a:rPr>
              <a:t> (angle in degrees)</a:t>
            </a:r>
          </a:p>
          <a:p>
            <a:pPr marL="342900" lvl="0" indent="-228600" defTabSz="914400">
              <a:lnSpc>
                <a:spcPct val="200000"/>
              </a:lnSpc>
              <a:spcBef>
                <a:spcPct val="20000"/>
              </a:spcBef>
              <a:buClr>
                <a:srgbClr val="93A299"/>
              </a:buClr>
              <a:buFont typeface="Arial" pitchFamily="34" charset="0"/>
              <a:buChar char="•"/>
            </a:pPr>
            <a:r>
              <a:rPr lang="en-US" sz="2400" dirty="0">
                <a:solidFill>
                  <a:srgbClr val="564B3C"/>
                </a:solidFill>
              </a:rPr>
              <a:t>Line </a:t>
            </a:r>
            <a:r>
              <a:rPr lang="mr-IN" sz="2400" dirty="0">
                <a:solidFill>
                  <a:srgbClr val="564B3C"/>
                </a:solidFill>
              </a:rPr>
              <a:t>–</a:t>
            </a:r>
            <a:r>
              <a:rPr lang="en-US" sz="2400" dirty="0">
                <a:solidFill>
                  <a:srgbClr val="564B3C"/>
                </a:solidFill>
              </a:rPr>
              <a:t> </a:t>
            </a:r>
            <a:r>
              <a:rPr lang="en-US" sz="2400" dirty="0" err="1">
                <a:solidFill>
                  <a:srgbClr val="564B3C"/>
                </a:solidFill>
              </a:rPr>
              <a:t>ln</a:t>
            </a:r>
            <a:r>
              <a:rPr lang="en-US" sz="2400" dirty="0">
                <a:solidFill>
                  <a:srgbClr val="564B3C"/>
                </a:solidFill>
              </a:rPr>
              <a:t> (slope) (intercept)</a:t>
            </a:r>
          </a:p>
          <a:p>
            <a:pPr marL="342900" lvl="0" indent="-228600" defTabSz="914400">
              <a:lnSpc>
                <a:spcPct val="200000"/>
              </a:lnSpc>
              <a:spcBef>
                <a:spcPct val="20000"/>
              </a:spcBef>
              <a:buClr>
                <a:srgbClr val="93A299"/>
              </a:buClr>
              <a:buFont typeface="Arial" pitchFamily="34" charset="0"/>
              <a:buChar char="•"/>
            </a:pPr>
            <a:r>
              <a:rPr lang="en-US" sz="2400" dirty="0">
                <a:solidFill>
                  <a:srgbClr val="564B3C"/>
                </a:solidFill>
              </a:rPr>
              <a:t>Circle- cl (radius)</a:t>
            </a:r>
          </a:p>
        </p:txBody>
      </p:sp>
    </p:spTree>
    <p:extLst>
      <p:ext uri="{BB962C8B-B14F-4D97-AF65-F5344CB8AC3E}">
        <p14:creationId xmlns:p14="http://schemas.microsoft.com/office/powerpoint/2010/main" val="44568565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cap="none" dirty="0"/>
              <a:t>Configuring Wi-Fi </a:t>
            </a:r>
          </a:p>
        </p:txBody>
      </p:sp>
      <p:sp>
        <p:nvSpPr>
          <p:cNvPr id="3" name="Content Placeholder 2"/>
          <p:cNvSpPr>
            <a:spLocks noGrp="1"/>
          </p:cNvSpPr>
          <p:nvPr>
            <p:ph idx="1"/>
          </p:nvPr>
        </p:nvSpPr>
        <p:spPr/>
        <p:txBody>
          <a:bodyPr/>
          <a:lstStyle/>
          <a:p>
            <a:r>
              <a:rPr lang="en-US" dirty="0"/>
              <a:t>Station mode</a:t>
            </a:r>
          </a:p>
          <a:p>
            <a:r>
              <a:rPr lang="en-US" dirty="0" err="1"/>
              <a:t>softAP</a:t>
            </a:r>
            <a:r>
              <a:rPr lang="en-US" dirty="0"/>
              <a:t> mode</a:t>
            </a:r>
          </a:p>
        </p:txBody>
      </p:sp>
      <p:pic>
        <p:nvPicPr>
          <p:cNvPr id="4" name="Picture 3"/>
          <p:cNvPicPr/>
          <p:nvPr/>
        </p:nvPicPr>
        <p:blipFill>
          <a:blip r:embed="rId2">
            <a:extLst>
              <a:ext uri="{28A0092B-C50C-407E-A947-70E740481C1C}">
                <a14:useLocalDpi xmlns:a14="http://schemas.microsoft.com/office/drawing/2010/main" val="0"/>
              </a:ext>
            </a:extLst>
          </a:blip>
          <a:srcRect/>
          <a:stretch>
            <a:fillRect/>
          </a:stretch>
        </p:blipFill>
        <p:spPr bwMode="auto">
          <a:xfrm>
            <a:off x="3955682" y="1752600"/>
            <a:ext cx="4279265" cy="4002405"/>
          </a:xfrm>
          <a:prstGeom prst="rect">
            <a:avLst/>
          </a:prstGeom>
          <a:noFill/>
          <a:ln>
            <a:noFill/>
          </a:ln>
        </p:spPr>
      </p:pic>
      <p:cxnSp>
        <p:nvCxnSpPr>
          <p:cNvPr id="5" name="Straight Arrow Connector 4"/>
          <p:cNvCxnSpPr/>
          <p:nvPr/>
        </p:nvCxnSpPr>
        <p:spPr>
          <a:xfrm flipH="1">
            <a:off x="8915400" y="8521700"/>
            <a:ext cx="9144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6350945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0" y="1511300"/>
            <a:ext cx="9144000" cy="3825222"/>
          </a:xfrm>
          <a:prstGeom prst="rect">
            <a:avLst/>
          </a:prstGeom>
        </p:spPr>
      </p:pic>
      <p:cxnSp>
        <p:nvCxnSpPr>
          <p:cNvPr id="7" name="Straight Arrow Connector 6"/>
          <p:cNvCxnSpPr/>
          <p:nvPr/>
        </p:nvCxnSpPr>
        <p:spPr>
          <a:xfrm flipH="1">
            <a:off x="2085473" y="4531894"/>
            <a:ext cx="1604211" cy="13369"/>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65139576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extLst>
              <a:ext uri="{28A0092B-C50C-407E-A947-70E740481C1C}">
                <a14:useLocalDpi xmlns:a14="http://schemas.microsoft.com/office/drawing/2010/main" val="0"/>
              </a:ext>
            </a:extLst>
          </a:blip>
          <a:srcRect/>
          <a:stretch>
            <a:fillRect/>
          </a:stretch>
        </p:blipFill>
        <p:spPr bwMode="auto">
          <a:xfrm>
            <a:off x="748631" y="574842"/>
            <a:ext cx="7419473" cy="557463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 name="TextBox 2"/>
          <p:cNvSpPr txBox="1"/>
          <p:nvPr/>
        </p:nvSpPr>
        <p:spPr>
          <a:xfrm>
            <a:off x="1844842" y="3154947"/>
            <a:ext cx="4398211" cy="1477328"/>
          </a:xfrm>
          <a:prstGeom prst="rect">
            <a:avLst/>
          </a:prstGeom>
        </p:spPr>
        <p:style>
          <a:lnRef idx="3">
            <a:schemeClr val="lt1"/>
          </a:lnRef>
          <a:fillRef idx="1">
            <a:schemeClr val="accent1"/>
          </a:fillRef>
          <a:effectRef idx="1">
            <a:schemeClr val="accent1"/>
          </a:effectRef>
          <a:fontRef idx="minor">
            <a:schemeClr val="lt1"/>
          </a:fontRef>
        </p:style>
        <p:txBody>
          <a:bodyPr wrap="square" rtlCol="0">
            <a:spAutoFit/>
          </a:bodyPr>
          <a:lstStyle/>
          <a:p>
            <a:pPr algn="ctr"/>
            <a:r>
              <a:rPr lang="en-US" u="sng" dirty="0"/>
              <a:t>COMMANDS</a:t>
            </a:r>
          </a:p>
          <a:p>
            <a:pPr marL="285750" indent="-285750">
              <a:buFont typeface="Arial"/>
              <a:buChar char="•"/>
            </a:pPr>
            <a:r>
              <a:rPr lang="en-US" dirty="0"/>
              <a:t>forward</a:t>
            </a:r>
          </a:p>
          <a:p>
            <a:pPr marL="285750" indent="-285750">
              <a:buFont typeface="Arial"/>
              <a:buChar char="•"/>
            </a:pPr>
            <a:r>
              <a:rPr lang="en-US" dirty="0"/>
              <a:t>backward</a:t>
            </a:r>
          </a:p>
          <a:p>
            <a:pPr marL="285750" indent="-285750">
              <a:buFont typeface="Arial"/>
              <a:buChar char="•"/>
            </a:pPr>
            <a:r>
              <a:rPr lang="en-US" dirty="0"/>
              <a:t>right</a:t>
            </a:r>
          </a:p>
          <a:p>
            <a:pPr marL="285750" indent="-285750">
              <a:buFont typeface="Arial"/>
              <a:buChar char="•"/>
            </a:pPr>
            <a:r>
              <a:rPr lang="en-US" dirty="0"/>
              <a:t>left</a:t>
            </a:r>
          </a:p>
        </p:txBody>
      </p:sp>
    </p:spTree>
    <p:extLst>
      <p:ext uri="{BB962C8B-B14F-4D97-AF65-F5344CB8AC3E}">
        <p14:creationId xmlns:p14="http://schemas.microsoft.com/office/powerpoint/2010/main" val="68105728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08204"/>
          </a:xfrm>
        </p:spPr>
        <p:txBody>
          <a:bodyPr/>
          <a:lstStyle/>
          <a:p>
            <a:r>
              <a:rPr lang="en-US" dirty="0"/>
              <a:t>BATTERY MANAGEMENT SYSTEM</a:t>
            </a:r>
          </a:p>
        </p:txBody>
      </p:sp>
      <p:pic>
        <p:nvPicPr>
          <p:cNvPr id="5" name="Picture 4"/>
          <p:cNvPicPr/>
          <p:nvPr/>
        </p:nvPicPr>
        <p:blipFill>
          <a:blip r:embed="rId3">
            <a:extLst>
              <a:ext uri="{28A0092B-C50C-407E-A947-70E740481C1C}">
                <a14:useLocalDpi xmlns:a14="http://schemas.microsoft.com/office/drawing/2010/main" val="0"/>
              </a:ext>
            </a:extLst>
          </a:blip>
          <a:srcRect/>
          <a:stretch>
            <a:fillRect/>
          </a:stretch>
        </p:blipFill>
        <p:spPr bwMode="auto">
          <a:xfrm>
            <a:off x="147053" y="3555581"/>
            <a:ext cx="2348230" cy="2752725"/>
          </a:xfrm>
          <a:prstGeom prst="rect">
            <a:avLst/>
          </a:prstGeom>
          <a:noFill/>
          <a:ln>
            <a:noFill/>
          </a:ln>
        </p:spPr>
      </p:pic>
      <p:pic>
        <p:nvPicPr>
          <p:cNvPr id="6" name="Picture 5"/>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495283" y="3546056"/>
            <a:ext cx="2762250" cy="2762250"/>
          </a:xfrm>
          <a:prstGeom prst="rect">
            <a:avLst/>
          </a:prstGeom>
          <a:noFill/>
          <a:ln>
            <a:noFill/>
          </a:ln>
        </p:spPr>
      </p:pic>
      <p:sp>
        <p:nvSpPr>
          <p:cNvPr id="7" name="TextBox 6"/>
          <p:cNvSpPr txBox="1"/>
          <p:nvPr/>
        </p:nvSpPr>
        <p:spPr>
          <a:xfrm>
            <a:off x="0" y="3627826"/>
            <a:ext cx="2495283" cy="369332"/>
          </a:xfrm>
          <a:prstGeom prst="rect">
            <a:avLst/>
          </a:prstGeom>
        </p:spPr>
        <p:style>
          <a:lnRef idx="3">
            <a:schemeClr val="lt1"/>
          </a:lnRef>
          <a:fillRef idx="1">
            <a:schemeClr val="dk1"/>
          </a:fillRef>
          <a:effectRef idx="1">
            <a:schemeClr val="dk1"/>
          </a:effectRef>
          <a:fontRef idx="minor">
            <a:schemeClr val="lt1"/>
          </a:fontRef>
        </p:style>
        <p:txBody>
          <a:bodyPr wrap="square" rtlCol="0">
            <a:spAutoFit/>
          </a:bodyPr>
          <a:lstStyle/>
          <a:p>
            <a:pPr algn="ctr"/>
            <a:r>
              <a:rPr lang="en-US" dirty="0"/>
              <a:t>18650 3.7V BATTERY</a:t>
            </a:r>
          </a:p>
        </p:txBody>
      </p:sp>
      <p:sp>
        <p:nvSpPr>
          <p:cNvPr id="9" name="TextBox 8"/>
          <p:cNvSpPr txBox="1"/>
          <p:nvPr/>
        </p:nvSpPr>
        <p:spPr>
          <a:xfrm>
            <a:off x="2637322" y="3627826"/>
            <a:ext cx="2433053" cy="369332"/>
          </a:xfrm>
          <a:prstGeom prst="rect">
            <a:avLst/>
          </a:prstGeom>
        </p:spPr>
        <p:style>
          <a:lnRef idx="3">
            <a:schemeClr val="lt1"/>
          </a:lnRef>
          <a:fillRef idx="1">
            <a:schemeClr val="dk1"/>
          </a:fillRef>
          <a:effectRef idx="1">
            <a:schemeClr val="dk1"/>
          </a:effectRef>
          <a:fontRef idx="minor">
            <a:schemeClr val="lt1"/>
          </a:fontRef>
        </p:style>
        <p:txBody>
          <a:bodyPr wrap="square" rtlCol="0">
            <a:spAutoFit/>
          </a:bodyPr>
          <a:lstStyle/>
          <a:p>
            <a:pPr algn="ctr"/>
            <a:r>
              <a:rPr lang="en-US" dirty="0"/>
              <a:t>TC4056</a:t>
            </a:r>
          </a:p>
        </p:txBody>
      </p:sp>
      <p:sp>
        <p:nvSpPr>
          <p:cNvPr id="10" name="TextBox 9"/>
          <p:cNvSpPr txBox="1"/>
          <p:nvPr/>
        </p:nvSpPr>
        <p:spPr>
          <a:xfrm>
            <a:off x="5257533" y="3863473"/>
            <a:ext cx="3903579" cy="1569660"/>
          </a:xfrm>
          <a:prstGeom prst="rect">
            <a:avLst/>
          </a:prstGeom>
          <a:noFill/>
        </p:spPr>
        <p:txBody>
          <a:bodyPr wrap="square" rtlCol="0">
            <a:spAutoFit/>
          </a:bodyPr>
          <a:lstStyle/>
          <a:p>
            <a:pPr algn="ctr"/>
            <a:r>
              <a:rPr lang="en-US" sz="2400" b="1" dirty="0"/>
              <a:t>LIST</a:t>
            </a:r>
          </a:p>
          <a:p>
            <a:pPr marL="285750" indent="-285750">
              <a:buFont typeface="Arial"/>
              <a:buChar char="•"/>
            </a:pPr>
            <a:r>
              <a:rPr lang="en-US" dirty="0"/>
              <a:t>2 X 3.7V 3000mAhBATTERY IN SERIES </a:t>
            </a:r>
          </a:p>
          <a:p>
            <a:pPr marL="285750" indent="-285750">
              <a:buFont typeface="Arial"/>
              <a:buChar char="•"/>
            </a:pPr>
            <a:r>
              <a:rPr lang="en-US" dirty="0"/>
              <a:t>2 X TC4056 CHARGING MODULE</a:t>
            </a:r>
          </a:p>
        </p:txBody>
      </p:sp>
      <p:graphicFrame>
        <p:nvGraphicFramePr>
          <p:cNvPr id="11" name="Object 10"/>
          <p:cNvGraphicFramePr>
            <a:graphicFrameLocks noChangeAspect="1"/>
          </p:cNvGraphicFramePr>
          <p:nvPr>
            <p:extLst>
              <p:ext uri="{D42A27DB-BD31-4B8C-83A1-F6EECF244321}">
                <p14:modId xmlns:p14="http://schemas.microsoft.com/office/powerpoint/2010/main" val="1548631787"/>
              </p:ext>
            </p:extLst>
          </p:nvPr>
        </p:nvGraphicFramePr>
        <p:xfrm>
          <a:off x="412483" y="1256390"/>
          <a:ext cx="8274317" cy="2593715"/>
        </p:xfrm>
        <a:graphic>
          <a:graphicData uri="http://schemas.openxmlformats.org/presentationml/2006/ole">
            <mc:AlternateContent xmlns:mc="http://schemas.openxmlformats.org/markup-compatibility/2006">
              <mc:Choice xmlns:v="urn:schemas-microsoft-com:vml" Requires="v">
                <p:oleObj spid="_x0000_s1037" name="Document" r:id="rId5" imgW="5753100" imgH="1803400" progId="Word.Document.12">
                  <p:link updateAutomatic="1"/>
                </p:oleObj>
              </mc:Choice>
              <mc:Fallback>
                <p:oleObj name="Document" r:id="rId5" imgW="5753100" imgH="1803400" progId="Word.Document.12">
                  <p:link updateAutomatic="1"/>
                  <p:pic>
                    <p:nvPicPr>
                      <p:cNvPr id="0" name=""/>
                      <p:cNvPicPr/>
                      <p:nvPr/>
                    </p:nvPicPr>
                    <p:blipFill>
                      <a:blip r:embed="rId6"/>
                      <a:stretch>
                        <a:fillRect/>
                      </a:stretch>
                    </p:blipFill>
                    <p:spPr>
                      <a:xfrm>
                        <a:off x="412483" y="1256390"/>
                        <a:ext cx="8274317" cy="2593715"/>
                      </a:xfrm>
                      <a:prstGeom prst="rect">
                        <a:avLst/>
                      </a:prstGeom>
                    </p:spPr>
                  </p:pic>
                </p:oleObj>
              </mc:Fallback>
            </mc:AlternateContent>
          </a:graphicData>
        </a:graphic>
      </p:graphicFrame>
    </p:spTree>
    <p:extLst>
      <p:ext uri="{BB962C8B-B14F-4D97-AF65-F5344CB8AC3E}">
        <p14:creationId xmlns:p14="http://schemas.microsoft.com/office/powerpoint/2010/main" val="16463534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4415"/>
          </a:xfrm>
        </p:spPr>
        <p:txBody>
          <a:bodyPr>
            <a:normAutofit/>
          </a:bodyPr>
          <a:lstStyle/>
          <a:p>
            <a:r>
              <a:rPr lang="en-US" dirty="0"/>
              <a:t>TESTING</a:t>
            </a:r>
          </a:p>
        </p:txBody>
      </p:sp>
      <p:sp>
        <p:nvSpPr>
          <p:cNvPr id="3" name="Content Placeholder 2"/>
          <p:cNvSpPr>
            <a:spLocks noGrp="1"/>
          </p:cNvSpPr>
          <p:nvPr>
            <p:ph idx="1"/>
          </p:nvPr>
        </p:nvSpPr>
        <p:spPr>
          <a:xfrm>
            <a:off x="457200" y="918411"/>
            <a:ext cx="8229600" cy="4525963"/>
          </a:xfrm>
        </p:spPr>
        <p:txBody>
          <a:bodyPr>
            <a:normAutofit/>
          </a:bodyPr>
          <a:lstStyle/>
          <a:p>
            <a:pPr marL="114300" indent="0" algn="ctr">
              <a:buNone/>
            </a:pPr>
            <a:r>
              <a:rPr lang="en-IN" sz="3200" dirty="0">
                <a:latin typeface="Andale Mono"/>
                <a:cs typeface="Andale Mono"/>
              </a:rPr>
              <a:t>Straight line test</a:t>
            </a:r>
            <a:r>
              <a:rPr lang="en-US" sz="3200" dirty="0">
                <a:latin typeface="Andale Mono"/>
                <a:cs typeface="Andale Mono"/>
              </a:rPr>
              <a:t> </a:t>
            </a:r>
          </a:p>
        </p:txBody>
      </p:sp>
      <p:pic>
        <p:nvPicPr>
          <p:cNvPr id="4" name="Picture 3"/>
          <p:cNvPicPr/>
          <p:nvPr/>
        </p:nvPicPr>
        <p:blipFill rotWithShape="1">
          <a:blip r:embed="rId2" cstate="print">
            <a:extLst>
              <a:ext uri="{28A0092B-C50C-407E-A947-70E740481C1C}">
                <a14:useLocalDpi xmlns:a14="http://schemas.microsoft.com/office/drawing/2010/main" val="0"/>
              </a:ext>
            </a:extLst>
          </a:blip>
          <a:srcRect b="13589"/>
          <a:stretch/>
        </p:blipFill>
        <p:spPr bwMode="auto">
          <a:xfrm>
            <a:off x="2700421" y="1629225"/>
            <a:ext cx="4478421" cy="4640563"/>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07025340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274638"/>
            <a:ext cx="8229600" cy="701257"/>
          </a:xfrm>
        </p:spPr>
        <p:txBody>
          <a:bodyPr>
            <a:normAutofit/>
          </a:bodyPr>
          <a:lstStyle/>
          <a:p>
            <a:r>
              <a:rPr lang="en-US" cap="none" dirty="0">
                <a:solidFill>
                  <a:srgbClr val="000000"/>
                </a:solidFill>
                <a:latin typeface="Andale Mono"/>
                <a:cs typeface="Andale Mono"/>
              </a:rPr>
              <a:t>Angle test</a:t>
            </a:r>
          </a:p>
        </p:txBody>
      </p:sp>
      <p:pic>
        <p:nvPicPr>
          <p:cNvPr id="5" name="Picture 4"/>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12211" y="1163453"/>
            <a:ext cx="5120105" cy="5293494"/>
          </a:xfrm>
          <a:prstGeom prst="rect">
            <a:avLst/>
          </a:prstGeom>
          <a:noFill/>
          <a:ln>
            <a:noFill/>
          </a:ln>
        </p:spPr>
      </p:pic>
    </p:spTree>
    <p:extLst>
      <p:ext uri="{BB962C8B-B14F-4D97-AF65-F5344CB8AC3E}">
        <p14:creationId xmlns:p14="http://schemas.microsoft.com/office/powerpoint/2010/main" val="215690367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Links to videos</a:t>
            </a:r>
          </a:p>
        </p:txBody>
      </p:sp>
      <p:sp>
        <p:nvSpPr>
          <p:cNvPr id="4" name="Rectangle 3"/>
          <p:cNvSpPr/>
          <p:nvPr/>
        </p:nvSpPr>
        <p:spPr>
          <a:xfrm>
            <a:off x="457200" y="1898316"/>
            <a:ext cx="8111958" cy="923330"/>
          </a:xfrm>
          <a:prstGeom prst="rect">
            <a:avLst/>
          </a:prstGeom>
        </p:spPr>
        <p:txBody>
          <a:bodyPr wrap="square">
            <a:spAutoFit/>
          </a:bodyPr>
          <a:lstStyle/>
          <a:p>
            <a:r>
              <a:rPr lang="en-US" dirty="0"/>
              <a:t>G</a:t>
            </a:r>
            <a:r>
              <a:rPr lang="en-IN" dirty="0"/>
              <a:t>iving basic commands to turtle bot:</a:t>
            </a:r>
            <a:r>
              <a:rPr lang="en-IN" u="sng" dirty="0">
                <a:hlinkClick r:id="rId2"/>
              </a:rPr>
              <a:t>https://drive.google.com/file/d/1lqURgPejlmygs-NDymq2YInCCsQGx-_8/view?usp=sharing</a:t>
            </a:r>
            <a:r>
              <a:rPr lang="en-US" dirty="0"/>
              <a:t> </a:t>
            </a:r>
          </a:p>
        </p:txBody>
      </p:sp>
      <p:sp>
        <p:nvSpPr>
          <p:cNvPr id="6" name="Rectangle 5"/>
          <p:cNvSpPr/>
          <p:nvPr/>
        </p:nvSpPr>
        <p:spPr>
          <a:xfrm>
            <a:off x="457200" y="2828836"/>
            <a:ext cx="8111958" cy="923330"/>
          </a:xfrm>
          <a:prstGeom prst="rect">
            <a:avLst/>
          </a:prstGeom>
        </p:spPr>
        <p:txBody>
          <a:bodyPr wrap="square">
            <a:spAutoFit/>
          </a:bodyPr>
          <a:lstStyle/>
          <a:p>
            <a:r>
              <a:rPr lang="en-IN" dirty="0"/>
              <a:t>Straight line test</a:t>
            </a:r>
            <a:endParaRPr lang="en-US" dirty="0"/>
          </a:p>
          <a:p>
            <a:r>
              <a:rPr lang="en-IN" u="sng" dirty="0">
                <a:hlinkClick r:id="rId3"/>
              </a:rPr>
              <a:t>https://drive.google.com/file/d/12NjBvPkTxHSuO2kUyQ-ttJPAmx2gdVkI/view?usp=sharing</a:t>
            </a:r>
            <a:endParaRPr lang="en-US" dirty="0"/>
          </a:p>
        </p:txBody>
      </p:sp>
      <p:sp>
        <p:nvSpPr>
          <p:cNvPr id="7" name="Rectangle 6"/>
          <p:cNvSpPr/>
          <p:nvPr/>
        </p:nvSpPr>
        <p:spPr>
          <a:xfrm>
            <a:off x="457200" y="3893494"/>
            <a:ext cx="8111958" cy="1200329"/>
          </a:xfrm>
          <a:prstGeom prst="rect">
            <a:avLst/>
          </a:prstGeom>
        </p:spPr>
        <p:txBody>
          <a:bodyPr wrap="square">
            <a:spAutoFit/>
          </a:bodyPr>
          <a:lstStyle/>
          <a:p>
            <a:r>
              <a:rPr lang="en-IN" dirty="0"/>
              <a:t>Angle test</a:t>
            </a:r>
            <a:endParaRPr lang="en-US" dirty="0"/>
          </a:p>
          <a:p>
            <a:r>
              <a:rPr lang="en-IN" u="sng" dirty="0">
                <a:hlinkClick r:id="rId4"/>
              </a:rPr>
              <a:t>https://drive.google.com/file/d/182E2UXXKGur9vsdOEEpNczUd_yS9xaC5/view?usp=sharing</a:t>
            </a:r>
            <a:endParaRPr lang="en-US" dirty="0"/>
          </a:p>
          <a:p>
            <a:r>
              <a:rPr lang="en-IN" dirty="0"/>
              <a:t> </a:t>
            </a:r>
            <a:endParaRPr lang="en-US" dirty="0"/>
          </a:p>
        </p:txBody>
      </p:sp>
      <p:sp>
        <p:nvSpPr>
          <p:cNvPr id="9" name="Rectangle 8"/>
          <p:cNvSpPr/>
          <p:nvPr/>
        </p:nvSpPr>
        <p:spPr>
          <a:xfrm>
            <a:off x="457200" y="4882757"/>
            <a:ext cx="8111958" cy="923330"/>
          </a:xfrm>
          <a:prstGeom prst="rect">
            <a:avLst/>
          </a:prstGeom>
        </p:spPr>
        <p:txBody>
          <a:bodyPr wrap="square">
            <a:spAutoFit/>
          </a:bodyPr>
          <a:lstStyle/>
          <a:p>
            <a:r>
              <a:rPr lang="en-IN" dirty="0"/>
              <a:t>The link for the video for setting up the WiFi on ESP32 is</a:t>
            </a:r>
            <a:endParaRPr lang="en-US" dirty="0"/>
          </a:p>
          <a:p>
            <a:r>
              <a:rPr lang="en-IN" u="sng" dirty="0">
                <a:hlinkClick r:id="rId5"/>
              </a:rPr>
              <a:t>https://drive.google.com/file/d/1_KRV_31bVkH0IzDSp_PRCWEgpMbcHOPk/view?usp=sharing</a:t>
            </a:r>
            <a:endParaRPr lang="en-US" dirty="0"/>
          </a:p>
        </p:txBody>
      </p:sp>
    </p:spTree>
    <p:extLst>
      <p:ext uri="{BB962C8B-B14F-4D97-AF65-F5344CB8AC3E}">
        <p14:creationId xmlns:p14="http://schemas.microsoft.com/office/powerpoint/2010/main" val="126261508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128" y="201577"/>
            <a:ext cx="8260672" cy="747581"/>
          </a:xfrm>
        </p:spPr>
        <p:txBody>
          <a:bodyPr/>
          <a:lstStyle/>
          <a:p>
            <a:r>
              <a:rPr lang="en-US" dirty="0"/>
              <a:t>Links for our videos</a:t>
            </a:r>
          </a:p>
        </p:txBody>
      </p:sp>
      <p:sp>
        <p:nvSpPr>
          <p:cNvPr id="3" name="Rectangle 2"/>
          <p:cNvSpPr/>
          <p:nvPr/>
        </p:nvSpPr>
        <p:spPr>
          <a:xfrm>
            <a:off x="307474" y="1567895"/>
            <a:ext cx="8636000" cy="2031325"/>
          </a:xfrm>
          <a:prstGeom prst="rect">
            <a:avLst/>
          </a:prstGeom>
        </p:spPr>
        <p:txBody>
          <a:bodyPr wrap="square">
            <a:spAutoFit/>
          </a:bodyPr>
          <a:lstStyle/>
          <a:p>
            <a:r>
              <a:rPr lang="en-IN" dirty="0"/>
              <a:t>The link for WiFi control of the robot</a:t>
            </a:r>
            <a:endParaRPr lang="en-US" dirty="0"/>
          </a:p>
          <a:p>
            <a:r>
              <a:rPr lang="en-US" dirty="0"/>
              <a:t>1) Forward motion: </a:t>
            </a:r>
            <a:r>
              <a:rPr lang="en-US" u="sng" dirty="0">
                <a:hlinkClick r:id="rId3"/>
              </a:rPr>
              <a:t>https://drive.google.com/file/d/14-rpY3t9FzSPlW_7IvS5MGizevIk8Cao/view?usp=drivesdk</a:t>
            </a:r>
            <a:endParaRPr lang="en-US" dirty="0"/>
          </a:p>
          <a:p>
            <a:r>
              <a:rPr lang="en-IN" dirty="0"/>
              <a:t>2) Backward motion: </a:t>
            </a:r>
            <a:r>
              <a:rPr lang="en-IN" u="sng" dirty="0">
                <a:hlinkClick r:id="rId4"/>
              </a:rPr>
              <a:t>https://drive.google.com/file/d/1li_B-5eQ-PNpNNRiwqN2KZFJyDKmZGaq/view?usp=drivesdk</a:t>
            </a:r>
            <a:r>
              <a:rPr lang="en-US" dirty="0"/>
              <a:t> </a:t>
            </a:r>
          </a:p>
        </p:txBody>
      </p:sp>
      <p:sp>
        <p:nvSpPr>
          <p:cNvPr id="6" name="Rectangle 5"/>
          <p:cNvSpPr/>
          <p:nvPr/>
        </p:nvSpPr>
        <p:spPr>
          <a:xfrm>
            <a:off x="307474" y="3788534"/>
            <a:ext cx="8260672" cy="1200329"/>
          </a:xfrm>
          <a:prstGeom prst="rect">
            <a:avLst/>
          </a:prstGeom>
        </p:spPr>
        <p:txBody>
          <a:bodyPr wrap="square">
            <a:spAutoFit/>
          </a:bodyPr>
          <a:lstStyle/>
          <a:p>
            <a:r>
              <a:rPr lang="en-US" dirty="0" err="1"/>
              <a:t>Turtlebot</a:t>
            </a:r>
            <a:r>
              <a:rPr lang="en-US" dirty="0"/>
              <a:t> tries to draw ‘A’</a:t>
            </a:r>
          </a:p>
          <a:p>
            <a:r>
              <a:rPr lang="en-US" dirty="0">
                <a:hlinkClick r:id="rId5"/>
              </a:rPr>
              <a:t>https://drive.google.com/file/d/1TyyJFoYREN8ObCxuNGViKgtV5nu6_u5t/view?usp=sharing</a:t>
            </a:r>
            <a:endParaRPr lang="en-US" dirty="0"/>
          </a:p>
          <a:p>
            <a:endParaRPr lang="en-US" dirty="0"/>
          </a:p>
        </p:txBody>
      </p:sp>
      <p:sp>
        <p:nvSpPr>
          <p:cNvPr id="7" name="Rectangle 6"/>
          <p:cNvSpPr/>
          <p:nvPr/>
        </p:nvSpPr>
        <p:spPr>
          <a:xfrm>
            <a:off x="307474" y="4767257"/>
            <a:ext cx="9078819" cy="923330"/>
          </a:xfrm>
          <a:prstGeom prst="rect">
            <a:avLst/>
          </a:prstGeom>
        </p:spPr>
        <p:txBody>
          <a:bodyPr wrap="square">
            <a:spAutoFit/>
          </a:bodyPr>
          <a:lstStyle/>
          <a:p>
            <a:r>
              <a:rPr lang="en-US" dirty="0" err="1"/>
              <a:t>Turtlebot</a:t>
            </a:r>
            <a:r>
              <a:rPr lang="en-US" dirty="0"/>
              <a:t>  tries to draw a circle</a:t>
            </a:r>
          </a:p>
          <a:p>
            <a:r>
              <a:rPr lang="en-US" dirty="0">
                <a:hlinkClick r:id="rId6"/>
              </a:rPr>
              <a:t>https://drive.google.com/file/d/1AY-KWkjH9jjBOrNws6DDFNbZUIFBGZbY/view?usp=sharing</a:t>
            </a:r>
            <a:endParaRPr lang="en-US" dirty="0"/>
          </a:p>
        </p:txBody>
      </p:sp>
      <p:sp>
        <p:nvSpPr>
          <p:cNvPr id="8" name="Rectangle 7"/>
          <p:cNvSpPr/>
          <p:nvPr/>
        </p:nvSpPr>
        <p:spPr>
          <a:xfrm>
            <a:off x="307474" y="5657671"/>
            <a:ext cx="8729579" cy="1200329"/>
          </a:xfrm>
          <a:prstGeom prst="rect">
            <a:avLst/>
          </a:prstGeom>
        </p:spPr>
        <p:txBody>
          <a:bodyPr wrap="square">
            <a:spAutoFit/>
          </a:bodyPr>
          <a:lstStyle/>
          <a:p>
            <a:r>
              <a:rPr lang="en-US" dirty="0" err="1"/>
              <a:t>Turtlebot</a:t>
            </a:r>
            <a:r>
              <a:rPr lang="en-US" dirty="0"/>
              <a:t>  executing multiple commands sequentially</a:t>
            </a:r>
          </a:p>
          <a:p>
            <a:r>
              <a:rPr lang="mr-IN" dirty="0">
                <a:hlinkClick r:id="rId7"/>
              </a:rPr>
              <a:t>https://drive.google.com/file/d/1zIjFVV1Mzp06uLFbJJ4eIzD-28XZ1Gmr/view?usp=sharing</a:t>
            </a:r>
            <a:endParaRPr lang="en-US" dirty="0"/>
          </a:p>
          <a:p>
            <a:endParaRPr lang="en-US" dirty="0"/>
          </a:p>
        </p:txBody>
      </p:sp>
    </p:spTree>
    <p:extLst>
      <p:ext uri="{BB962C8B-B14F-4D97-AF65-F5344CB8AC3E}">
        <p14:creationId xmlns:p14="http://schemas.microsoft.com/office/powerpoint/2010/main" val="24024187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01304" y="332656"/>
            <a:ext cx="7776864" cy="5909310"/>
          </a:xfrm>
          <a:prstGeom prst="rect">
            <a:avLst/>
          </a:prstGeom>
        </p:spPr>
        <p:txBody>
          <a:bodyPr wrap="square">
            <a:spAutoFit/>
          </a:bodyPr>
          <a:lstStyle/>
          <a:p>
            <a:pPr marL="285750" indent="-285750" algn="just">
              <a:buFont typeface="Arial" pitchFamily="34" charset="0"/>
              <a:buChar char="•"/>
            </a:pPr>
            <a:endParaRPr lang="en-US" b="1" u="sng" dirty="0"/>
          </a:p>
          <a:p>
            <a:pPr algn="just"/>
            <a:r>
              <a:rPr lang="en-US" b="1" dirty="0"/>
              <a:t>  </a:t>
            </a:r>
            <a:r>
              <a:rPr lang="en-US" b="1" u="sng" dirty="0">
                <a:latin typeface="Times New Roman" pitchFamily="18" charset="0"/>
                <a:cs typeface="Times New Roman" pitchFamily="18" charset="0"/>
              </a:rPr>
              <a:t>Memory Architecture: </a:t>
            </a:r>
          </a:p>
          <a:p>
            <a:pPr marL="285750" indent="-285750" algn="just">
              <a:buFont typeface="Arial" pitchFamily="34" charset="0"/>
              <a:buChar char="•"/>
            </a:pPr>
            <a:endParaRPr lang="en-US" b="1" dirty="0">
              <a:latin typeface="Times New Roman" pitchFamily="18" charset="0"/>
              <a:cs typeface="Times New Roman" pitchFamily="18" charset="0"/>
            </a:endParaRPr>
          </a:p>
          <a:p>
            <a:pPr marL="285750" indent="-285750" algn="just">
              <a:buFont typeface="Arial" pitchFamily="34" charset="0"/>
              <a:buChar char="•"/>
            </a:pPr>
            <a:r>
              <a:rPr lang="en-US" b="1" dirty="0">
                <a:latin typeface="Times New Roman" pitchFamily="18" charset="0"/>
                <a:cs typeface="Times New Roman" pitchFamily="18" charset="0"/>
              </a:rPr>
              <a:t>Harvard Architecture</a:t>
            </a:r>
            <a:r>
              <a:rPr lang="en-US" dirty="0">
                <a:latin typeface="Times New Roman" pitchFamily="18" charset="0"/>
                <a:cs typeface="Times New Roman" pitchFamily="18" charset="0"/>
              </a:rPr>
              <a:t>: separate memories and buses for program and data. </a:t>
            </a:r>
          </a:p>
          <a:p>
            <a:pPr marL="285750" indent="-285750" algn="just">
              <a:buFont typeface="Arial" pitchFamily="34" charset="0"/>
              <a:buChar char="•"/>
            </a:pPr>
            <a:endParaRPr lang="en-US" b="1" dirty="0">
              <a:latin typeface="Times New Roman" pitchFamily="18" charset="0"/>
              <a:cs typeface="Times New Roman" pitchFamily="18" charset="0"/>
            </a:endParaRPr>
          </a:p>
          <a:p>
            <a:pPr marL="285750" indent="-285750" algn="just">
              <a:buFont typeface="Arial" pitchFamily="34" charset="0"/>
              <a:buChar char="•"/>
            </a:pPr>
            <a:r>
              <a:rPr lang="en-US" b="1" dirty="0">
                <a:latin typeface="Times New Roman" pitchFamily="18" charset="0"/>
                <a:cs typeface="Times New Roman" pitchFamily="18" charset="0"/>
              </a:rPr>
              <a:t>Von Neumann architecture: </a:t>
            </a:r>
            <a:r>
              <a:rPr lang="en-US" dirty="0">
                <a:latin typeface="Times New Roman" pitchFamily="18" charset="0"/>
                <a:cs typeface="Times New Roman" pitchFamily="18" charset="0"/>
              </a:rPr>
              <a:t>which uses same memory to store both instructions and data so the data bus can be used either to fetch instructions or to load data but both can’t be done at the same time.</a:t>
            </a:r>
          </a:p>
          <a:p>
            <a:pPr algn="just"/>
            <a:endParaRPr lang="en-US" dirty="0">
              <a:latin typeface="Times New Roman" pitchFamily="18" charset="0"/>
              <a:cs typeface="Times New Roman" pitchFamily="18" charset="0"/>
            </a:endParaRPr>
          </a:p>
          <a:p>
            <a:pPr algn="just"/>
            <a:r>
              <a:rPr lang="en-US" b="1" u="sng" dirty="0">
                <a:latin typeface="Times New Roman" pitchFamily="18" charset="0"/>
                <a:cs typeface="Times New Roman" pitchFamily="18" charset="0"/>
              </a:rPr>
              <a:t> Instruction Set Architecture:</a:t>
            </a:r>
          </a:p>
          <a:p>
            <a:pPr marL="285750" indent="-285750" algn="just">
              <a:buFont typeface="Arial" pitchFamily="34" charset="0"/>
              <a:buChar char="•"/>
            </a:pPr>
            <a:endParaRPr lang="en-US" b="1" dirty="0">
              <a:latin typeface="Times New Roman" pitchFamily="18" charset="0"/>
              <a:cs typeface="Times New Roman" pitchFamily="18" charset="0"/>
            </a:endParaRPr>
          </a:p>
          <a:p>
            <a:pPr marL="285750" indent="-285750" algn="just">
              <a:buFont typeface="Arial" pitchFamily="34" charset="0"/>
              <a:buChar char="•"/>
            </a:pPr>
            <a:r>
              <a:rPr lang="en-US" b="1" dirty="0">
                <a:latin typeface="Times New Roman" pitchFamily="18" charset="0"/>
                <a:cs typeface="Times New Roman" pitchFamily="18" charset="0"/>
              </a:rPr>
              <a:t>RISC Architecture</a:t>
            </a:r>
            <a:r>
              <a:rPr lang="en-US" dirty="0">
                <a:latin typeface="Times New Roman" pitchFamily="18" charset="0"/>
                <a:cs typeface="Times New Roman" pitchFamily="18" charset="0"/>
              </a:rPr>
              <a:t>: RISC stands for Reduced Instruction Set Computer: This is the computer which has small and simple instruction set which enables processor to have fewer clock cycles per instruction thereby increasing the speed. </a:t>
            </a:r>
          </a:p>
          <a:p>
            <a:pPr marL="285750" indent="-285750" algn="just">
              <a:buFont typeface="Arial" pitchFamily="34" charset="0"/>
              <a:buChar char="•"/>
            </a:pPr>
            <a:endParaRPr lang="en-US" b="1" u="sng" dirty="0">
              <a:latin typeface="Times New Roman" pitchFamily="18" charset="0"/>
              <a:cs typeface="Times New Roman" pitchFamily="18" charset="0"/>
            </a:endParaRPr>
          </a:p>
          <a:p>
            <a:pPr marL="285750" indent="-285750" algn="just">
              <a:buFont typeface="Arial" pitchFamily="34" charset="0"/>
              <a:buChar char="•"/>
            </a:pPr>
            <a:r>
              <a:rPr lang="en-US" b="1" dirty="0">
                <a:latin typeface="Times New Roman" pitchFamily="18" charset="0"/>
                <a:cs typeface="Times New Roman" pitchFamily="18" charset="0"/>
              </a:rPr>
              <a:t>CISC Architecture: </a:t>
            </a:r>
            <a:r>
              <a:rPr lang="en-US" dirty="0">
                <a:latin typeface="Times New Roman" pitchFamily="18" charset="0"/>
                <a:cs typeface="Times New Roman" pitchFamily="18" charset="0"/>
              </a:rPr>
              <a:t>which has complex instructions along with simple instructions which take more than one clock cycle for execution. Modern processors are Enhanced RISC processors which have very few CISC instructions.</a:t>
            </a:r>
          </a:p>
          <a:p>
            <a:pPr algn="just"/>
            <a:endParaRPr lang="en-US" dirty="0"/>
          </a:p>
        </p:txBody>
      </p:sp>
    </p:spTree>
    <p:extLst>
      <p:ext uri="{BB962C8B-B14F-4D97-AF65-F5344CB8AC3E}">
        <p14:creationId xmlns:p14="http://schemas.microsoft.com/office/powerpoint/2010/main" val="176022606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err="1" smtClean="0"/>
              <a:t>Turtlebot</a:t>
            </a:r>
            <a:endParaRPr lang="en-US" dirty="0"/>
          </a:p>
        </p:txBody>
      </p:sp>
      <p:sp>
        <p:nvSpPr>
          <p:cNvPr id="3" name="Subtitle 2"/>
          <p:cNvSpPr>
            <a:spLocks noGrp="1"/>
          </p:cNvSpPr>
          <p:nvPr>
            <p:ph type="subTitle" idx="1"/>
          </p:nvPr>
        </p:nvSpPr>
        <p:spPr/>
        <p:txBody>
          <a:bodyPr>
            <a:normAutofit fontScale="70000" lnSpcReduction="20000"/>
          </a:bodyPr>
          <a:lstStyle/>
          <a:p>
            <a:r>
              <a:rPr lang="en-US" dirty="0" smtClean="0"/>
              <a:t>3D Modeling</a:t>
            </a:r>
          </a:p>
          <a:p>
            <a:r>
              <a:rPr lang="en-US" dirty="0" smtClean="0"/>
              <a:t>-</a:t>
            </a:r>
            <a:r>
              <a:rPr lang="en-US" dirty="0" err="1" smtClean="0"/>
              <a:t>Dhammapada</a:t>
            </a:r>
            <a:r>
              <a:rPr lang="en-US" dirty="0" smtClean="0"/>
              <a:t> </a:t>
            </a:r>
            <a:r>
              <a:rPr lang="en-US" dirty="0" err="1" smtClean="0"/>
              <a:t>Mohapatra</a:t>
            </a:r>
            <a:endParaRPr lang="en-US" dirty="0"/>
          </a:p>
        </p:txBody>
      </p:sp>
    </p:spTree>
    <p:extLst>
      <p:ext uri="{BB962C8B-B14F-4D97-AF65-F5344CB8AC3E}">
        <p14:creationId xmlns:p14="http://schemas.microsoft.com/office/powerpoint/2010/main" val="204675738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lnSpcReduction="10000"/>
          </a:bodyPr>
          <a:lstStyle/>
          <a:p>
            <a:r>
              <a:rPr lang="en-US" dirty="0" smtClean="0"/>
              <a:t>Firstly its a quantitative approach towards designing and assembly of components.</a:t>
            </a:r>
          </a:p>
          <a:p>
            <a:r>
              <a:rPr lang="en-US" dirty="0" smtClean="0"/>
              <a:t>It gives exact position, relative position and distance, orientation of various components in an assembly.</a:t>
            </a:r>
          </a:p>
          <a:p>
            <a:r>
              <a:rPr lang="en-US" dirty="0" smtClean="0"/>
              <a:t>Secondly it is quite easy for interpretation by any person and give his/her feedbacks.</a:t>
            </a:r>
          </a:p>
          <a:p>
            <a:r>
              <a:rPr lang="en-US" dirty="0" smtClean="0"/>
              <a:t>Thus always giving a scope to rectify any error and simultaneously providing opportunity for further </a:t>
            </a:r>
            <a:r>
              <a:rPr lang="en-US" dirty="0" err="1" smtClean="0"/>
              <a:t>upgradation</a:t>
            </a:r>
            <a:r>
              <a:rPr lang="en-US" dirty="0" smtClean="0"/>
              <a:t> of the project.</a:t>
            </a:r>
          </a:p>
          <a:p>
            <a:r>
              <a:rPr lang="en-US" dirty="0" smtClean="0"/>
              <a:t> Hence always better than trial and error method of approach.</a:t>
            </a:r>
            <a:endParaRPr lang="en-US" dirty="0"/>
          </a:p>
        </p:txBody>
      </p:sp>
      <p:sp>
        <p:nvSpPr>
          <p:cNvPr id="2" name="Title 1"/>
          <p:cNvSpPr>
            <a:spLocks noGrp="1"/>
          </p:cNvSpPr>
          <p:nvPr>
            <p:ph type="title"/>
          </p:nvPr>
        </p:nvSpPr>
        <p:spPr/>
        <p:txBody>
          <a:bodyPr>
            <a:normAutofit fontScale="90000"/>
          </a:bodyPr>
          <a:lstStyle/>
          <a:p>
            <a:r>
              <a:rPr lang="en-US" sz="3400" dirty="0" smtClean="0"/>
              <a:t>Importance and need of 3D modeling</a:t>
            </a:r>
            <a:endParaRPr lang="en-US" sz="3400" dirty="0"/>
          </a:p>
        </p:txBody>
      </p:sp>
    </p:spTree>
    <p:extLst>
      <p:ext uri="{BB962C8B-B14F-4D97-AF65-F5344CB8AC3E}">
        <p14:creationId xmlns:p14="http://schemas.microsoft.com/office/powerpoint/2010/main" val="210720499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It is preferred to use Open Source software for the project.</a:t>
            </a:r>
          </a:p>
          <a:p>
            <a:r>
              <a:rPr lang="en-US" dirty="0" smtClean="0"/>
              <a:t>For this purpose selection was made between Open S CAD, BRL CAD, Free CAD and similar other software.</a:t>
            </a:r>
          </a:p>
          <a:p>
            <a:r>
              <a:rPr lang="en-US" dirty="0" smtClean="0"/>
              <a:t>On a personal note, I am comfortable with drag and drop based approach of </a:t>
            </a:r>
            <a:r>
              <a:rPr lang="en-US" dirty="0" err="1" smtClean="0"/>
              <a:t>modelling</a:t>
            </a:r>
            <a:r>
              <a:rPr lang="en-US" dirty="0" smtClean="0"/>
              <a:t> and hence </a:t>
            </a:r>
            <a:r>
              <a:rPr lang="en-US" dirty="0" err="1" smtClean="0"/>
              <a:t>FreeCAD</a:t>
            </a:r>
            <a:r>
              <a:rPr lang="en-US" dirty="0" smtClean="0"/>
              <a:t> v0.18 was selected for 3D modeling. </a:t>
            </a:r>
          </a:p>
          <a:p>
            <a:endParaRPr lang="en-US" dirty="0" smtClean="0"/>
          </a:p>
        </p:txBody>
      </p:sp>
      <p:sp>
        <p:nvSpPr>
          <p:cNvPr id="3" name="Title 2"/>
          <p:cNvSpPr>
            <a:spLocks noGrp="1"/>
          </p:cNvSpPr>
          <p:nvPr>
            <p:ph type="title"/>
          </p:nvPr>
        </p:nvSpPr>
        <p:spPr/>
        <p:txBody>
          <a:bodyPr/>
          <a:lstStyle/>
          <a:p>
            <a:r>
              <a:rPr lang="en-US" dirty="0" smtClean="0"/>
              <a:t>Software Selection</a:t>
            </a:r>
            <a:endParaRPr lang="en-US" dirty="0"/>
          </a:p>
        </p:txBody>
      </p:sp>
    </p:spTree>
    <p:extLst>
      <p:ext uri="{BB962C8B-B14F-4D97-AF65-F5344CB8AC3E}">
        <p14:creationId xmlns:p14="http://schemas.microsoft.com/office/powerpoint/2010/main" val="238145204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Entire 3D modeling was divided into 5 parts:</a:t>
            </a:r>
          </a:p>
          <a:p>
            <a:pPr marL="624078" indent="-514350">
              <a:buFont typeface="+mj-lt"/>
              <a:buAutoNum type="arabicPeriod"/>
            </a:pPr>
            <a:r>
              <a:rPr lang="en-US" dirty="0" smtClean="0"/>
              <a:t>A primary and rough chassis design (subjected to changes at every next stage)</a:t>
            </a:r>
          </a:p>
          <a:p>
            <a:pPr marL="624078" indent="-514350">
              <a:buFont typeface="+mj-lt"/>
              <a:buAutoNum type="arabicPeriod"/>
            </a:pPr>
            <a:r>
              <a:rPr lang="en-US" dirty="0" smtClean="0"/>
              <a:t>Electro-Mechanical assembly</a:t>
            </a:r>
          </a:p>
          <a:p>
            <a:pPr marL="624078" indent="-514350">
              <a:buFont typeface="+mj-lt"/>
              <a:buAutoNum type="arabicPeriod"/>
            </a:pPr>
            <a:r>
              <a:rPr lang="en-US" dirty="0" smtClean="0"/>
              <a:t>Electrical assembly</a:t>
            </a:r>
          </a:p>
          <a:p>
            <a:pPr marL="624078" indent="-514350">
              <a:buFont typeface="+mj-lt"/>
              <a:buAutoNum type="arabicPeriod"/>
            </a:pPr>
            <a:r>
              <a:rPr lang="en-US" dirty="0" smtClean="0"/>
              <a:t>Battery management system</a:t>
            </a:r>
          </a:p>
          <a:p>
            <a:pPr marL="624078" indent="-514350">
              <a:buFont typeface="+mj-lt"/>
              <a:buAutoNum type="arabicPeriod"/>
            </a:pPr>
            <a:r>
              <a:rPr lang="en-US" dirty="0" smtClean="0"/>
              <a:t>Pen lifting and lowering mechanism</a:t>
            </a:r>
          </a:p>
          <a:p>
            <a:endParaRPr lang="en-US" dirty="0"/>
          </a:p>
        </p:txBody>
      </p:sp>
      <p:sp>
        <p:nvSpPr>
          <p:cNvPr id="3" name="Title 2"/>
          <p:cNvSpPr>
            <a:spLocks noGrp="1"/>
          </p:cNvSpPr>
          <p:nvPr>
            <p:ph type="title"/>
          </p:nvPr>
        </p:nvSpPr>
        <p:spPr/>
        <p:txBody>
          <a:bodyPr/>
          <a:lstStyle/>
          <a:p>
            <a:r>
              <a:rPr lang="en-US" dirty="0" smtClean="0"/>
              <a:t>Work flow</a:t>
            </a:r>
            <a:endParaRPr lang="en-US" dirty="0"/>
          </a:p>
        </p:txBody>
      </p:sp>
    </p:spTree>
    <p:extLst>
      <p:ext uri="{BB962C8B-B14F-4D97-AF65-F5344CB8AC3E}">
        <p14:creationId xmlns:p14="http://schemas.microsoft.com/office/powerpoint/2010/main" val="145488022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481328"/>
            <a:ext cx="8458200" cy="4767071"/>
          </a:xfrm>
        </p:spPr>
        <p:txBody>
          <a:bodyPr>
            <a:normAutofit/>
          </a:bodyPr>
          <a:lstStyle/>
          <a:p>
            <a:pPr marL="365760" lvl="1" indent="-256032">
              <a:spcBef>
                <a:spcPts val="400"/>
              </a:spcBef>
              <a:buSzPct val="68000"/>
              <a:buFont typeface="Wingdings 3"/>
              <a:buChar char=""/>
            </a:pPr>
            <a:r>
              <a:rPr lang="en-US" dirty="0" smtClean="0"/>
              <a:t>Various chassis design were made initially and on basis of following constraints selection was made:</a:t>
            </a:r>
          </a:p>
          <a:p>
            <a:pPr marL="566928" lvl="1" indent="-457200">
              <a:spcBef>
                <a:spcPts val="400"/>
              </a:spcBef>
              <a:buSzPct val="68000"/>
              <a:buFont typeface="+mj-lt"/>
              <a:buAutoNum type="arabicPeriod"/>
            </a:pPr>
            <a:r>
              <a:rPr lang="en-US" dirty="0" smtClean="0"/>
              <a:t>Weight and torque balancing</a:t>
            </a:r>
          </a:p>
          <a:p>
            <a:pPr marL="566928" lvl="1" indent="-457200">
              <a:spcBef>
                <a:spcPts val="400"/>
              </a:spcBef>
              <a:buSzPct val="68000"/>
              <a:buFont typeface="+mj-lt"/>
              <a:buAutoNum type="arabicPeriod"/>
            </a:pPr>
            <a:r>
              <a:rPr lang="en-US" dirty="0" smtClean="0"/>
              <a:t>Specific orientation of mechanical &amp; electro -mechanical equipments  </a:t>
            </a:r>
          </a:p>
          <a:p>
            <a:pPr marL="566928" lvl="1" indent="-457200">
              <a:spcBef>
                <a:spcPts val="400"/>
              </a:spcBef>
              <a:buSzPct val="68000"/>
              <a:buFont typeface="+mj-lt"/>
              <a:buAutoNum type="arabicPeriod"/>
            </a:pPr>
            <a:r>
              <a:rPr lang="en-US" dirty="0" smtClean="0"/>
              <a:t>Geometry of components</a:t>
            </a:r>
          </a:p>
          <a:p>
            <a:pPr marL="566928" lvl="1" indent="-457200">
              <a:spcBef>
                <a:spcPts val="400"/>
              </a:spcBef>
              <a:buSzPct val="68000"/>
              <a:buFont typeface="+mj-lt"/>
              <a:buAutoNum type="arabicPeriod"/>
            </a:pPr>
            <a:endParaRPr lang="en-US" dirty="0" smtClean="0"/>
          </a:p>
          <a:p>
            <a:pPr marL="566928" lvl="1" indent="-457200">
              <a:spcBef>
                <a:spcPts val="400"/>
              </a:spcBef>
              <a:buSzPct val="68000"/>
            </a:pPr>
            <a:r>
              <a:rPr lang="en-US" dirty="0" smtClean="0"/>
              <a:t>A selected design drawn on orthographic paper is attached in the next slide</a:t>
            </a:r>
          </a:p>
          <a:p>
            <a:pPr marL="566928" lvl="1" indent="-457200">
              <a:spcBef>
                <a:spcPts val="400"/>
              </a:spcBef>
              <a:buSzPct val="68000"/>
            </a:pPr>
            <a:r>
              <a:rPr lang="en-US" dirty="0" smtClean="0"/>
              <a:t>Also in the figure, additive tolerance of one to two millimeters is given o the components.</a:t>
            </a:r>
          </a:p>
          <a:p>
            <a:pPr marL="566928" lvl="1" indent="-457200">
              <a:spcBef>
                <a:spcPts val="400"/>
              </a:spcBef>
              <a:buSzPct val="68000"/>
              <a:buFont typeface="+mj-lt"/>
              <a:buAutoNum type="arabicPeriod"/>
            </a:pPr>
            <a:endParaRPr lang="en-US" dirty="0" smtClean="0"/>
          </a:p>
          <a:p>
            <a:pPr marL="365760" lvl="1" indent="-256032">
              <a:spcBef>
                <a:spcPts val="400"/>
              </a:spcBef>
              <a:buSzPct val="68000"/>
              <a:buNone/>
            </a:pPr>
            <a:endParaRPr lang="en-US" dirty="0" smtClean="0"/>
          </a:p>
          <a:p>
            <a:endParaRPr lang="en-US" dirty="0"/>
          </a:p>
        </p:txBody>
      </p:sp>
      <p:sp>
        <p:nvSpPr>
          <p:cNvPr id="3" name="Title 2"/>
          <p:cNvSpPr>
            <a:spLocks noGrp="1"/>
          </p:cNvSpPr>
          <p:nvPr>
            <p:ph type="title"/>
          </p:nvPr>
        </p:nvSpPr>
        <p:spPr/>
        <p:txBody>
          <a:bodyPr/>
          <a:lstStyle/>
          <a:p>
            <a:pPr algn="ctr"/>
            <a:r>
              <a:rPr lang="en-US" dirty="0" smtClean="0">
                <a:solidFill>
                  <a:srgbClr val="00B0F0"/>
                </a:solidFill>
              </a:rPr>
              <a:t>Rough design of chassis</a:t>
            </a:r>
            <a:endParaRPr lang="en-US" dirty="0"/>
          </a:p>
        </p:txBody>
      </p:sp>
    </p:spTree>
    <p:extLst>
      <p:ext uri="{BB962C8B-B14F-4D97-AF65-F5344CB8AC3E}">
        <p14:creationId xmlns:p14="http://schemas.microsoft.com/office/powerpoint/2010/main" val="3189366886"/>
      </p:ext>
    </p:extLst>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Proposed 20X20 cm chassis</a:t>
            </a:r>
            <a:endParaRPr lang="en-US" dirty="0"/>
          </a:p>
        </p:txBody>
      </p:sp>
      <p:pic>
        <p:nvPicPr>
          <p:cNvPr id="4" name="Content Placeholder 3" descr="chasis_dim_1.jpeg"/>
          <p:cNvPicPr>
            <a:picLocks noGrp="1" noChangeAspect="1"/>
          </p:cNvPicPr>
          <p:nvPr>
            <p:ph idx="1"/>
          </p:nvPr>
        </p:nvPicPr>
        <p:blipFill>
          <a:blip r:embed="rId2" cstate="print"/>
          <a:srcRect r="-654" b="24239"/>
          <a:stretch>
            <a:fillRect/>
          </a:stretch>
        </p:blipFill>
        <p:spPr>
          <a:xfrm>
            <a:off x="563287" y="1481138"/>
            <a:ext cx="8017426" cy="4525962"/>
          </a:xfrm>
          <a:prstGeom prst="rect">
            <a:avLst/>
          </a:prstGeom>
        </p:spPr>
      </p:pic>
    </p:spTree>
    <p:extLst>
      <p:ext uri="{BB962C8B-B14F-4D97-AF65-F5344CB8AC3E}">
        <p14:creationId xmlns:p14="http://schemas.microsoft.com/office/powerpoint/2010/main" val="409208945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FreeCAD 0.18 6_6_2020 11_07_09 AM.png"/>
          <p:cNvPicPr>
            <a:picLocks noGrp="1" noChangeAspect="1"/>
          </p:cNvPicPr>
          <p:nvPr>
            <p:ph idx="1"/>
          </p:nvPr>
        </p:nvPicPr>
        <p:blipFill>
          <a:blip r:embed="rId2" cstate="print"/>
          <a:stretch>
            <a:fillRect/>
          </a:stretch>
        </p:blipFill>
        <p:spPr>
          <a:xfrm>
            <a:off x="457200" y="1630998"/>
            <a:ext cx="7391400" cy="3795792"/>
          </a:xfrm>
        </p:spPr>
      </p:pic>
      <p:sp>
        <p:nvSpPr>
          <p:cNvPr id="3" name="Title 2"/>
          <p:cNvSpPr>
            <a:spLocks noGrp="1"/>
          </p:cNvSpPr>
          <p:nvPr>
            <p:ph type="title"/>
          </p:nvPr>
        </p:nvSpPr>
        <p:spPr/>
        <p:txBody>
          <a:bodyPr/>
          <a:lstStyle/>
          <a:p>
            <a:r>
              <a:rPr lang="en-US" dirty="0" smtClean="0"/>
              <a:t>Changes in Chassis design</a:t>
            </a:r>
            <a:endParaRPr lang="en-US" dirty="0"/>
          </a:p>
        </p:txBody>
      </p:sp>
      <p:sp>
        <p:nvSpPr>
          <p:cNvPr id="5" name="TextBox 4"/>
          <p:cNvSpPr txBox="1"/>
          <p:nvPr/>
        </p:nvSpPr>
        <p:spPr>
          <a:xfrm>
            <a:off x="3352800" y="5867400"/>
            <a:ext cx="3581400" cy="584775"/>
          </a:xfrm>
          <a:prstGeom prst="rect">
            <a:avLst/>
          </a:prstGeom>
          <a:noFill/>
        </p:spPr>
        <p:txBody>
          <a:bodyPr wrap="square" rtlCol="0">
            <a:spAutoFit/>
          </a:bodyPr>
          <a:lstStyle/>
          <a:p>
            <a:r>
              <a:rPr lang="en-US" sz="3200" dirty="0" smtClean="0"/>
              <a:t>Basic design </a:t>
            </a:r>
            <a:endParaRPr lang="en-US" sz="3200" dirty="0"/>
          </a:p>
        </p:txBody>
      </p:sp>
    </p:spTree>
    <p:extLst>
      <p:ext uri="{BB962C8B-B14F-4D97-AF65-F5344CB8AC3E}">
        <p14:creationId xmlns:p14="http://schemas.microsoft.com/office/powerpoint/2010/main" val="2779419917"/>
      </p:ext>
    </p:extLst>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FreeCAD 0.18 6_17_2020 6_58_12 AM.png"/>
          <p:cNvPicPr>
            <a:picLocks noGrp="1" noChangeAspect="1"/>
          </p:cNvPicPr>
          <p:nvPr>
            <p:ph idx="1"/>
          </p:nvPr>
        </p:nvPicPr>
        <p:blipFill>
          <a:blip r:embed="rId2" cstate="print"/>
          <a:stretch>
            <a:fillRect/>
          </a:stretch>
        </p:blipFill>
        <p:spPr>
          <a:xfrm>
            <a:off x="1219200" y="1676400"/>
            <a:ext cx="6858000" cy="3479111"/>
          </a:xfrm>
        </p:spPr>
      </p:pic>
      <p:sp>
        <p:nvSpPr>
          <p:cNvPr id="3" name="Title 2"/>
          <p:cNvSpPr>
            <a:spLocks noGrp="1"/>
          </p:cNvSpPr>
          <p:nvPr>
            <p:ph type="title"/>
          </p:nvPr>
        </p:nvSpPr>
        <p:spPr/>
        <p:txBody>
          <a:bodyPr/>
          <a:lstStyle/>
          <a:p>
            <a:r>
              <a:rPr lang="en-US" dirty="0" smtClean="0"/>
              <a:t>Changes in Chassis design</a:t>
            </a:r>
            <a:endParaRPr lang="en-US" dirty="0"/>
          </a:p>
        </p:txBody>
      </p:sp>
      <p:sp>
        <p:nvSpPr>
          <p:cNvPr id="5" name="TextBox 4"/>
          <p:cNvSpPr txBox="1"/>
          <p:nvPr/>
        </p:nvSpPr>
        <p:spPr>
          <a:xfrm>
            <a:off x="2286000" y="5486400"/>
            <a:ext cx="4094391" cy="923330"/>
          </a:xfrm>
          <a:prstGeom prst="rect">
            <a:avLst/>
          </a:prstGeom>
          <a:noFill/>
        </p:spPr>
        <p:txBody>
          <a:bodyPr wrap="none" rtlCol="0">
            <a:spAutoFit/>
          </a:bodyPr>
          <a:lstStyle/>
          <a:p>
            <a:r>
              <a:rPr lang="en-US" dirty="0" smtClean="0"/>
              <a:t>Chassis with holes :</a:t>
            </a:r>
          </a:p>
          <a:p>
            <a:r>
              <a:rPr lang="en-US" dirty="0" smtClean="0"/>
              <a:t>Front : Caster Ball : M2</a:t>
            </a:r>
          </a:p>
          <a:p>
            <a:r>
              <a:rPr lang="en-US" dirty="0" smtClean="0"/>
              <a:t>Rear : stepper motor brackets : M5</a:t>
            </a:r>
            <a:endParaRPr lang="en-US" dirty="0"/>
          </a:p>
        </p:txBody>
      </p:sp>
    </p:spTree>
    <p:extLst>
      <p:ext uri="{BB962C8B-B14F-4D97-AF65-F5344CB8AC3E}">
        <p14:creationId xmlns:p14="http://schemas.microsoft.com/office/powerpoint/2010/main" val="1243517125"/>
      </p:ext>
    </p:extLst>
  </p:cSld>
  <p:clrMapOvr>
    <a:masterClrMapping/>
  </p:clrMapOvr>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Changes in Chassis design</a:t>
            </a:r>
            <a:endParaRPr lang="en-US" dirty="0"/>
          </a:p>
        </p:txBody>
      </p:sp>
      <p:pic>
        <p:nvPicPr>
          <p:cNvPr id="8" name="Content Placeholder 7" descr="FreeCAD 0.18 6_17_2020 7_36_43 AM.png"/>
          <p:cNvPicPr>
            <a:picLocks noGrp="1" noChangeAspect="1"/>
          </p:cNvPicPr>
          <p:nvPr>
            <p:ph idx="1"/>
          </p:nvPr>
        </p:nvPicPr>
        <p:blipFill>
          <a:blip r:embed="rId2" cstate="print"/>
          <a:stretch>
            <a:fillRect/>
          </a:stretch>
        </p:blipFill>
        <p:spPr>
          <a:xfrm>
            <a:off x="381000" y="1371600"/>
            <a:ext cx="8229600" cy="4174933"/>
          </a:xfrm>
        </p:spPr>
      </p:pic>
      <p:sp>
        <p:nvSpPr>
          <p:cNvPr id="9" name="TextBox 8"/>
          <p:cNvSpPr txBox="1"/>
          <p:nvPr/>
        </p:nvSpPr>
        <p:spPr>
          <a:xfrm>
            <a:off x="228600" y="5638800"/>
            <a:ext cx="9299803" cy="369332"/>
          </a:xfrm>
          <a:prstGeom prst="rect">
            <a:avLst/>
          </a:prstGeom>
          <a:noFill/>
        </p:spPr>
        <p:txBody>
          <a:bodyPr wrap="square" rtlCol="0">
            <a:spAutoFit/>
          </a:bodyPr>
          <a:lstStyle/>
          <a:p>
            <a:r>
              <a:rPr lang="en-US" dirty="0" smtClean="0"/>
              <a:t>With added holes for pen lifting and lowering techniques</a:t>
            </a:r>
            <a:endParaRPr lang="en-US" dirty="0"/>
          </a:p>
        </p:txBody>
      </p:sp>
    </p:spTree>
    <p:extLst>
      <p:ext uri="{BB962C8B-B14F-4D97-AF65-F5344CB8AC3E}">
        <p14:creationId xmlns:p14="http://schemas.microsoft.com/office/powerpoint/2010/main" val="55567959"/>
      </p:ext>
    </p:extLst>
  </p:cSld>
  <p:clrMapOvr>
    <a:masterClrMapping/>
  </p:clrMapOvr>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FreeCAD 0.18 6_19_2020 7_37_17 AM.png"/>
          <p:cNvPicPr>
            <a:picLocks noGrp="1" noChangeAspect="1"/>
          </p:cNvPicPr>
          <p:nvPr>
            <p:ph idx="1"/>
          </p:nvPr>
        </p:nvPicPr>
        <p:blipFill>
          <a:blip r:embed="rId2" cstate="print"/>
          <a:stretch>
            <a:fillRect/>
          </a:stretch>
        </p:blipFill>
        <p:spPr>
          <a:xfrm>
            <a:off x="304800" y="1371600"/>
            <a:ext cx="8229600" cy="4174933"/>
          </a:xfrm>
        </p:spPr>
      </p:pic>
      <p:sp>
        <p:nvSpPr>
          <p:cNvPr id="3" name="Title 2"/>
          <p:cNvSpPr>
            <a:spLocks noGrp="1"/>
          </p:cNvSpPr>
          <p:nvPr>
            <p:ph type="title"/>
          </p:nvPr>
        </p:nvSpPr>
        <p:spPr/>
        <p:txBody>
          <a:bodyPr/>
          <a:lstStyle/>
          <a:p>
            <a:r>
              <a:rPr lang="en-US" dirty="0" smtClean="0"/>
              <a:t>Changes in Chassis design</a:t>
            </a:r>
            <a:endParaRPr lang="en-US" dirty="0"/>
          </a:p>
        </p:txBody>
      </p:sp>
      <p:sp>
        <p:nvSpPr>
          <p:cNvPr id="5" name="TextBox 4"/>
          <p:cNvSpPr txBox="1"/>
          <p:nvPr/>
        </p:nvSpPr>
        <p:spPr>
          <a:xfrm>
            <a:off x="304800" y="5562600"/>
            <a:ext cx="10176416" cy="369332"/>
          </a:xfrm>
          <a:prstGeom prst="rect">
            <a:avLst/>
          </a:prstGeom>
          <a:noFill/>
        </p:spPr>
        <p:txBody>
          <a:bodyPr wrap="square" rtlCol="0">
            <a:spAutoFit/>
          </a:bodyPr>
          <a:lstStyle/>
          <a:p>
            <a:r>
              <a:rPr lang="en-US" dirty="0" smtClean="0"/>
              <a:t>With added cut on lower support wall to accommodate servo motor</a:t>
            </a:r>
            <a:endParaRPr lang="en-US" dirty="0"/>
          </a:p>
        </p:txBody>
      </p:sp>
    </p:spTree>
    <p:extLst>
      <p:ext uri="{BB962C8B-B14F-4D97-AF65-F5344CB8AC3E}">
        <p14:creationId xmlns:p14="http://schemas.microsoft.com/office/powerpoint/2010/main" val="3068343909"/>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PS1\Von-Neuman-Vs-Harvard-Architecture.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691680" y="1052736"/>
            <a:ext cx="5400600" cy="41878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618900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sz="2000" dirty="0" smtClean="0"/>
              <a:t>It involves attachment of wheels, caster ball, stepper motor, support brackets with the chassis via fasteners</a:t>
            </a:r>
          </a:p>
          <a:p>
            <a:r>
              <a:rPr lang="en-US" sz="2000" dirty="0" smtClean="0"/>
              <a:t>Assembly: </a:t>
            </a:r>
            <a:r>
              <a:rPr lang="en-US" sz="2000" dirty="0" smtClean="0">
                <a:hlinkClick r:id="rId2"/>
              </a:rPr>
              <a:t>https://youtu.be/6wjJIstEaW0</a:t>
            </a:r>
            <a:r>
              <a:rPr lang="en-US" sz="2000" dirty="0" smtClean="0"/>
              <a:t> </a:t>
            </a:r>
          </a:p>
          <a:p>
            <a:r>
              <a:rPr lang="en-US" sz="2000" dirty="0" smtClean="0"/>
              <a:t>Exploded assembly : </a:t>
            </a:r>
            <a:r>
              <a:rPr lang="en-US" sz="2000" dirty="0" smtClean="0">
                <a:hlinkClick r:id="rId3"/>
              </a:rPr>
              <a:t>https://youtu.be/zw7gvPr8HGQ</a:t>
            </a:r>
            <a:endParaRPr lang="en-US" sz="2000" dirty="0" smtClean="0"/>
          </a:p>
          <a:p>
            <a:endParaRPr lang="en-US" dirty="0"/>
          </a:p>
        </p:txBody>
      </p:sp>
      <p:sp>
        <p:nvSpPr>
          <p:cNvPr id="3" name="Title 2"/>
          <p:cNvSpPr>
            <a:spLocks noGrp="1"/>
          </p:cNvSpPr>
          <p:nvPr>
            <p:ph type="title"/>
          </p:nvPr>
        </p:nvSpPr>
        <p:spPr/>
        <p:txBody>
          <a:bodyPr>
            <a:normAutofit/>
          </a:bodyPr>
          <a:lstStyle/>
          <a:p>
            <a:r>
              <a:rPr lang="en-US" dirty="0" smtClean="0"/>
              <a:t>Electro mechanical assembly</a:t>
            </a:r>
            <a:endParaRPr lang="en-US" dirty="0"/>
          </a:p>
        </p:txBody>
      </p:sp>
      <p:pic>
        <p:nvPicPr>
          <p:cNvPr id="4" name="Picture 3" descr="FreeCAD 0.18 6_19_2020 6_32_00 PM.png"/>
          <p:cNvPicPr>
            <a:picLocks noChangeAspect="1"/>
          </p:cNvPicPr>
          <p:nvPr/>
        </p:nvPicPr>
        <p:blipFill>
          <a:blip r:embed="rId4" cstate="print"/>
          <a:srcRect l="52500" t="36859" r="23334" b="22075"/>
          <a:stretch>
            <a:fillRect/>
          </a:stretch>
        </p:blipFill>
        <p:spPr>
          <a:xfrm>
            <a:off x="3581400" y="3124200"/>
            <a:ext cx="2209800" cy="1905000"/>
          </a:xfrm>
          <a:prstGeom prst="rect">
            <a:avLst/>
          </a:prstGeom>
        </p:spPr>
      </p:pic>
      <p:pic>
        <p:nvPicPr>
          <p:cNvPr id="5" name="Picture 4" descr="wheel design.webm - VLC media player 6_19_2020 7_06_18 PM.png"/>
          <p:cNvPicPr>
            <a:picLocks noChangeAspect="1"/>
          </p:cNvPicPr>
          <p:nvPr/>
        </p:nvPicPr>
        <p:blipFill>
          <a:blip r:embed="rId5" cstate="print"/>
          <a:srcRect l="45000" t="28905" r="39167" b="38641"/>
          <a:stretch>
            <a:fillRect/>
          </a:stretch>
        </p:blipFill>
        <p:spPr>
          <a:xfrm>
            <a:off x="6172200" y="3124200"/>
            <a:ext cx="1954530" cy="2057400"/>
          </a:xfrm>
          <a:prstGeom prst="rect">
            <a:avLst/>
          </a:prstGeom>
        </p:spPr>
      </p:pic>
      <p:pic>
        <p:nvPicPr>
          <p:cNvPr id="6" name="Picture 5" descr="FreeCAD 0.18 6_19_2020 6_37_30 PM.png"/>
          <p:cNvPicPr>
            <a:picLocks noChangeAspect="1"/>
          </p:cNvPicPr>
          <p:nvPr/>
        </p:nvPicPr>
        <p:blipFill>
          <a:blip r:embed="rId6" cstate="print"/>
          <a:srcRect l="50000" t="35216" r="36667" b="30288"/>
          <a:stretch>
            <a:fillRect/>
          </a:stretch>
        </p:blipFill>
        <p:spPr>
          <a:xfrm>
            <a:off x="1219200" y="3124200"/>
            <a:ext cx="1741714" cy="2286000"/>
          </a:xfrm>
          <a:prstGeom prst="rect">
            <a:avLst/>
          </a:prstGeom>
        </p:spPr>
      </p:pic>
      <p:pic>
        <p:nvPicPr>
          <p:cNvPr id="7" name="Picture 6" descr="FreeCAD 0.18 6_19_2020 6_34_44 PM.png"/>
          <p:cNvPicPr>
            <a:picLocks noChangeAspect="1"/>
          </p:cNvPicPr>
          <p:nvPr/>
        </p:nvPicPr>
        <p:blipFill>
          <a:blip r:embed="rId7" cstate="print"/>
          <a:srcRect l="52500" t="41787" r="30833" b="35216"/>
          <a:stretch>
            <a:fillRect/>
          </a:stretch>
        </p:blipFill>
        <p:spPr>
          <a:xfrm>
            <a:off x="6248400" y="5334000"/>
            <a:ext cx="1905000" cy="1333500"/>
          </a:xfrm>
          <a:prstGeom prst="rect">
            <a:avLst/>
          </a:prstGeom>
        </p:spPr>
      </p:pic>
    </p:spTree>
    <p:extLst>
      <p:ext uri="{BB962C8B-B14F-4D97-AF65-F5344CB8AC3E}">
        <p14:creationId xmlns:p14="http://schemas.microsoft.com/office/powerpoint/2010/main" val="3513617530"/>
      </p:ext>
    </p:extLst>
  </p:cSld>
  <p:clrMapOvr>
    <a:masterClrMapping/>
  </p:clrMapOvr>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Electro mechanical assembly</a:t>
            </a:r>
            <a:endParaRPr lang="en-US" dirty="0"/>
          </a:p>
        </p:txBody>
      </p:sp>
      <p:pic>
        <p:nvPicPr>
          <p:cNvPr id="4" name="exploded mechanical.mp4">
            <a:hlinkClick r:id="" action="ppaction://media"/>
          </p:cNvPr>
          <p:cNvPicPr>
            <a:picLocks noGrp="1" noRot="1" noChangeAspect="1"/>
          </p:cNvPicPr>
          <p:nvPr>
            <p:ph idx="1"/>
            <a:videoFile r:link="rId2"/>
            <p:extLst>
              <p:ext uri="{DAA4B4D4-6D71-4841-9C94-3DE7FCFB9230}">
                <p14:media xmlns:p14="http://schemas.microsoft.com/office/powerpoint/2010/main" r:link="rId1"/>
              </p:ext>
            </p:extLst>
          </p:nvPr>
        </p:nvPicPr>
        <p:blipFill>
          <a:blip r:embed="rId4" cstate="print"/>
          <a:stretch>
            <a:fillRect/>
          </a:stretch>
        </p:blipFill>
        <p:spPr>
          <a:xfrm>
            <a:off x="228600" y="1171575"/>
            <a:ext cx="8763000" cy="5600700"/>
          </a:xfrm>
          <a:prstGeom prst="rect">
            <a:avLst/>
          </a:prstGeom>
        </p:spPr>
      </p:pic>
    </p:spTree>
    <p:extLst>
      <p:ext uri="{BB962C8B-B14F-4D97-AF65-F5344CB8AC3E}">
        <p14:creationId xmlns:p14="http://schemas.microsoft.com/office/powerpoint/2010/main" val="952092810"/>
      </p:ext>
    </p:extLst>
  </p:cSld>
  <p:clrMapOvr>
    <a:masterClrMapping/>
  </p:clrMapOvr>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p:cTn id="7" fill="hold" display="0">
                  <p:stCondLst>
                    <p:cond delay="indefinite"/>
                  </p:stCondLst>
                  <p:endCondLst>
                    <p:cond evt="onNext" delay="0">
                      <p:tgtEl>
                        <p:sldTgt/>
                      </p:tgtEl>
                    </p:cond>
                    <p:cond evt="onPrev" delay="0">
                      <p:tgtEl>
                        <p:sldTgt/>
                      </p:tgtEl>
                    </p:cond>
                  </p:endCondLst>
                </p:cTn>
                <p:tgtEl>
                  <p:spTgt spid="4"/>
                </p:tgtEl>
              </p:cMediaNode>
            </p:video>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It involves electrical parts – </a:t>
            </a:r>
          </a:p>
          <a:p>
            <a:r>
              <a:rPr lang="en-US" dirty="0" smtClean="0"/>
              <a:t>ESP 32 DEVKITC (Micro-controller)</a:t>
            </a:r>
          </a:p>
          <a:p>
            <a:r>
              <a:rPr lang="en-US" dirty="0" smtClean="0"/>
              <a:t>Motor Driver (DRV8825)</a:t>
            </a:r>
          </a:p>
          <a:p>
            <a:r>
              <a:rPr lang="en-US" dirty="0" smtClean="0"/>
              <a:t>Breadboard (170.5X 63.1X 8.4 mm)</a:t>
            </a:r>
            <a:endParaRPr lang="en-US" dirty="0"/>
          </a:p>
        </p:txBody>
      </p:sp>
      <p:sp>
        <p:nvSpPr>
          <p:cNvPr id="3" name="Title 2"/>
          <p:cNvSpPr>
            <a:spLocks noGrp="1"/>
          </p:cNvSpPr>
          <p:nvPr>
            <p:ph type="title"/>
          </p:nvPr>
        </p:nvSpPr>
        <p:spPr/>
        <p:txBody>
          <a:bodyPr/>
          <a:lstStyle/>
          <a:p>
            <a:r>
              <a:rPr lang="en-US" dirty="0" smtClean="0"/>
              <a:t>Electrical Assembly</a:t>
            </a:r>
            <a:endParaRPr lang="en-US" dirty="0"/>
          </a:p>
        </p:txBody>
      </p:sp>
      <p:pic>
        <p:nvPicPr>
          <p:cNvPr id="4" name="Picture 3" descr="FreeCAD 0.18 6_19_2020 6_33_24 PM.png"/>
          <p:cNvPicPr>
            <a:picLocks noChangeAspect="1"/>
          </p:cNvPicPr>
          <p:nvPr/>
        </p:nvPicPr>
        <p:blipFill>
          <a:blip r:embed="rId2" cstate="print"/>
          <a:srcRect l="66667" t="31931" r="16666" b="15504"/>
          <a:stretch>
            <a:fillRect/>
          </a:stretch>
        </p:blipFill>
        <p:spPr>
          <a:xfrm>
            <a:off x="6096000" y="3657600"/>
            <a:ext cx="1524000" cy="2438400"/>
          </a:xfrm>
          <a:prstGeom prst="rect">
            <a:avLst/>
          </a:prstGeom>
        </p:spPr>
      </p:pic>
      <p:pic>
        <p:nvPicPr>
          <p:cNvPr id="5" name="Picture 4" descr="FreeCAD 0.18 6_19_2020 6_35_47 PM.png"/>
          <p:cNvPicPr>
            <a:picLocks noChangeAspect="1"/>
          </p:cNvPicPr>
          <p:nvPr/>
        </p:nvPicPr>
        <p:blipFill>
          <a:blip r:embed="rId3" cstate="print"/>
          <a:srcRect l="54167" t="41787" r="23333" b="17147"/>
          <a:stretch>
            <a:fillRect/>
          </a:stretch>
        </p:blipFill>
        <p:spPr>
          <a:xfrm>
            <a:off x="609600" y="3733800"/>
            <a:ext cx="2304288" cy="2133600"/>
          </a:xfrm>
          <a:prstGeom prst="rect">
            <a:avLst/>
          </a:prstGeom>
        </p:spPr>
      </p:pic>
      <p:pic>
        <p:nvPicPr>
          <p:cNvPr id="6" name="Picture 5" descr="FreeCAD 0.18 6_19_2020 6_47_54 PM.png"/>
          <p:cNvPicPr>
            <a:picLocks noChangeAspect="1"/>
          </p:cNvPicPr>
          <p:nvPr/>
        </p:nvPicPr>
        <p:blipFill>
          <a:blip r:embed="rId4" cstate="print"/>
          <a:srcRect l="60000" t="43429" r="23333" b="23718"/>
          <a:stretch>
            <a:fillRect/>
          </a:stretch>
        </p:blipFill>
        <p:spPr>
          <a:xfrm>
            <a:off x="3352800" y="3810000"/>
            <a:ext cx="2057400" cy="2057400"/>
          </a:xfrm>
          <a:prstGeom prst="rect">
            <a:avLst/>
          </a:prstGeom>
        </p:spPr>
      </p:pic>
    </p:spTree>
    <p:extLst>
      <p:ext uri="{BB962C8B-B14F-4D97-AF65-F5344CB8AC3E}">
        <p14:creationId xmlns:p14="http://schemas.microsoft.com/office/powerpoint/2010/main" val="3445852369"/>
      </p:ext>
    </p:extLst>
  </p:cSld>
  <p:clrMapOvr>
    <a:masterClrMapping/>
  </p:clrMapOvr>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FreeCAD 0.18 6_9_2020 3_37_56 PM.png"/>
          <p:cNvPicPr>
            <a:picLocks noChangeAspect="1"/>
          </p:cNvPicPr>
          <p:nvPr/>
        </p:nvPicPr>
        <p:blipFill>
          <a:blip r:embed="rId2" cstate="print"/>
          <a:stretch>
            <a:fillRect/>
          </a:stretch>
        </p:blipFill>
        <p:spPr>
          <a:xfrm>
            <a:off x="1371599" y="2362200"/>
            <a:ext cx="7567447" cy="3886200"/>
          </a:xfrm>
          <a:prstGeom prst="rect">
            <a:avLst/>
          </a:prstGeom>
        </p:spPr>
      </p:pic>
      <p:sp>
        <p:nvSpPr>
          <p:cNvPr id="2" name="Content Placeholder 1"/>
          <p:cNvSpPr>
            <a:spLocks noGrp="1"/>
          </p:cNvSpPr>
          <p:nvPr>
            <p:ph idx="1"/>
          </p:nvPr>
        </p:nvSpPr>
        <p:spPr/>
        <p:txBody>
          <a:bodyPr/>
          <a:lstStyle/>
          <a:p>
            <a:r>
              <a:rPr lang="en-US" dirty="0" smtClean="0"/>
              <a:t>Complete design was done on basis of attached dimension</a:t>
            </a:r>
          </a:p>
          <a:p>
            <a:endParaRPr lang="en-US" dirty="0"/>
          </a:p>
        </p:txBody>
      </p:sp>
      <p:sp>
        <p:nvSpPr>
          <p:cNvPr id="3" name="Title 2"/>
          <p:cNvSpPr>
            <a:spLocks noGrp="1"/>
          </p:cNvSpPr>
          <p:nvPr>
            <p:ph type="title"/>
          </p:nvPr>
        </p:nvSpPr>
        <p:spPr/>
        <p:txBody>
          <a:bodyPr/>
          <a:lstStyle/>
          <a:p>
            <a:r>
              <a:rPr lang="en-US" dirty="0" smtClean="0"/>
              <a:t>Design of Breadboard</a:t>
            </a:r>
            <a:endParaRPr lang="en-US" dirty="0"/>
          </a:p>
        </p:txBody>
      </p:sp>
      <p:pic>
        <p:nvPicPr>
          <p:cNvPr id="4" name="Picture 3" descr="Breadboard-Dimesiion.png"/>
          <p:cNvPicPr>
            <a:picLocks noChangeAspect="1"/>
          </p:cNvPicPr>
          <p:nvPr/>
        </p:nvPicPr>
        <p:blipFill>
          <a:blip r:embed="rId3" cstate="print"/>
          <a:stretch>
            <a:fillRect/>
          </a:stretch>
        </p:blipFill>
        <p:spPr>
          <a:xfrm>
            <a:off x="457200" y="3276600"/>
            <a:ext cx="4445000" cy="2635250"/>
          </a:xfrm>
          <a:prstGeom prst="rect">
            <a:avLst/>
          </a:prstGeom>
        </p:spPr>
      </p:pic>
    </p:spTree>
    <p:extLst>
      <p:ext uri="{BB962C8B-B14F-4D97-AF65-F5344CB8AC3E}">
        <p14:creationId xmlns:p14="http://schemas.microsoft.com/office/powerpoint/2010/main" val="691775193"/>
      </p:ext>
    </p:extLst>
  </p:cSld>
  <p:clrMapOvr>
    <a:masterClrMapping/>
  </p:clrMapOvr>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A lot of variables were missing and gave rise to errors</a:t>
            </a:r>
          </a:p>
          <a:p>
            <a:pPr marL="624078" indent="-514350">
              <a:buFont typeface="+mj-lt"/>
              <a:buAutoNum type="arabicPeriod"/>
            </a:pPr>
            <a:r>
              <a:rPr lang="en-US" dirty="0" smtClean="0"/>
              <a:t>Dimension of single hole is missing</a:t>
            </a:r>
          </a:p>
          <a:p>
            <a:pPr marL="624078" indent="-514350">
              <a:buFont typeface="+mj-lt"/>
              <a:buAutoNum type="arabicPeriod"/>
            </a:pPr>
            <a:r>
              <a:rPr lang="en-US" dirty="0" smtClean="0"/>
              <a:t>Position of at least one hole from either the ends are missing</a:t>
            </a:r>
          </a:p>
          <a:p>
            <a:pPr marL="624078" indent="-514350">
              <a:buFont typeface="+mj-lt"/>
              <a:buAutoNum type="arabicPeriod"/>
            </a:pPr>
            <a:r>
              <a:rPr lang="en-US" dirty="0" smtClean="0"/>
              <a:t>Inter-distancing of holes of various rows and columns are missing</a:t>
            </a:r>
          </a:p>
          <a:p>
            <a:r>
              <a:rPr lang="en-US" dirty="0" smtClean="0"/>
              <a:t>Design of breadboard :</a:t>
            </a:r>
          </a:p>
          <a:p>
            <a:r>
              <a:rPr lang="en-US" dirty="0" smtClean="0">
                <a:hlinkClick r:id="rId2"/>
              </a:rPr>
              <a:t>https://youtu.be/nMw-iiXcBq8</a:t>
            </a:r>
            <a:endParaRPr lang="en-US" dirty="0" smtClean="0"/>
          </a:p>
        </p:txBody>
      </p:sp>
      <p:sp>
        <p:nvSpPr>
          <p:cNvPr id="3" name="Title 2"/>
          <p:cNvSpPr>
            <a:spLocks noGrp="1"/>
          </p:cNvSpPr>
          <p:nvPr>
            <p:ph type="title"/>
          </p:nvPr>
        </p:nvSpPr>
        <p:spPr/>
        <p:txBody>
          <a:bodyPr/>
          <a:lstStyle/>
          <a:p>
            <a:r>
              <a:rPr lang="en-US" dirty="0" smtClean="0"/>
              <a:t>Design of Breadboard</a:t>
            </a:r>
            <a:endParaRPr lang="en-US" dirty="0"/>
          </a:p>
        </p:txBody>
      </p:sp>
    </p:spTree>
    <p:extLst>
      <p:ext uri="{BB962C8B-B14F-4D97-AF65-F5344CB8AC3E}">
        <p14:creationId xmlns:p14="http://schemas.microsoft.com/office/powerpoint/2010/main" val="266977279"/>
      </p:ext>
    </p:extLst>
  </p:cSld>
  <p:clrMapOvr>
    <a:masterClrMapping/>
  </p:clrMapOvr>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Electrical Assembly</a:t>
            </a:r>
            <a:endParaRPr lang="en-US" dirty="0"/>
          </a:p>
        </p:txBody>
      </p:sp>
      <p:pic>
        <p:nvPicPr>
          <p:cNvPr id="4" name="electrical exploded.mp4">
            <a:hlinkClick r:id="" action="ppaction://media"/>
          </p:cNvPr>
          <p:cNvPicPr>
            <a:picLocks noGrp="1" noRot="1" noChangeAspect="1"/>
          </p:cNvPicPr>
          <p:nvPr>
            <p:ph idx="1"/>
            <a:videoFile r:link="rId2"/>
            <p:extLst>
              <p:ext uri="{DAA4B4D4-6D71-4841-9C94-3DE7FCFB9230}">
                <p14:media xmlns:p14="http://schemas.microsoft.com/office/powerpoint/2010/main" r:link="rId1"/>
              </p:ext>
            </p:extLst>
          </p:nvPr>
        </p:nvPicPr>
        <p:blipFill>
          <a:blip r:embed="rId4" cstate="print"/>
          <a:stretch>
            <a:fillRect/>
          </a:stretch>
        </p:blipFill>
        <p:spPr>
          <a:xfrm>
            <a:off x="381000" y="1219200"/>
            <a:ext cx="8458200" cy="5400675"/>
          </a:xfrm>
          <a:prstGeom prst="rect">
            <a:avLst/>
          </a:prstGeom>
        </p:spPr>
      </p:pic>
    </p:spTree>
    <p:extLst>
      <p:ext uri="{BB962C8B-B14F-4D97-AF65-F5344CB8AC3E}">
        <p14:creationId xmlns:p14="http://schemas.microsoft.com/office/powerpoint/2010/main" val="275992220"/>
      </p:ext>
    </p:extLst>
  </p:cSld>
  <p:clrMapOvr>
    <a:masterClrMapping/>
  </p:clrMapOvr>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p:cTn id="7" fill="hold" display="0">
                  <p:stCondLst>
                    <p:cond delay="indefinite"/>
                  </p:stCondLst>
                  <p:endCondLst>
                    <p:cond evt="onNext" delay="0">
                      <p:tgtEl>
                        <p:sldTgt/>
                      </p:tgtEl>
                    </p:cond>
                    <p:cond evt="onPrev" delay="0">
                      <p:tgtEl>
                        <p:sldTgt/>
                      </p:tgtEl>
                    </p:cond>
                  </p:endCondLst>
                </p:cTn>
                <p:tgtEl>
                  <p:spTgt spid="4"/>
                </p:tgtEl>
              </p:cMediaNode>
            </p:video>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lvl="0"/>
            <a:r>
              <a:rPr lang="en-US" dirty="0" smtClean="0"/>
              <a:t>For this purpose we used TC4056 charging module, Li ion battery (3.7v) and a battery holder.</a:t>
            </a:r>
          </a:p>
          <a:p>
            <a:endParaRPr lang="en-US" dirty="0"/>
          </a:p>
        </p:txBody>
      </p:sp>
      <p:sp>
        <p:nvSpPr>
          <p:cNvPr id="3" name="Title 2"/>
          <p:cNvSpPr>
            <a:spLocks noGrp="1"/>
          </p:cNvSpPr>
          <p:nvPr>
            <p:ph type="title"/>
          </p:nvPr>
        </p:nvSpPr>
        <p:spPr/>
        <p:txBody>
          <a:bodyPr/>
          <a:lstStyle/>
          <a:p>
            <a:r>
              <a:rPr lang="en-US" dirty="0" smtClean="0"/>
              <a:t>Battery management system</a:t>
            </a:r>
            <a:endParaRPr lang="en-US" dirty="0"/>
          </a:p>
        </p:txBody>
      </p:sp>
      <p:pic>
        <p:nvPicPr>
          <p:cNvPr id="4" name="Picture 3"/>
          <p:cNvPicPr/>
          <p:nvPr/>
        </p:nvPicPr>
        <p:blipFill>
          <a:blip r:embed="rId2" cstate="print"/>
          <a:srcRect/>
          <a:stretch>
            <a:fillRect/>
          </a:stretch>
        </p:blipFill>
        <p:spPr bwMode="auto">
          <a:xfrm>
            <a:off x="838200" y="2819400"/>
            <a:ext cx="2514600" cy="2362200"/>
          </a:xfrm>
          <a:prstGeom prst="rect">
            <a:avLst/>
          </a:prstGeom>
          <a:noFill/>
          <a:ln w="9525">
            <a:noFill/>
            <a:miter lim="800000"/>
            <a:headEnd/>
            <a:tailEnd/>
          </a:ln>
        </p:spPr>
      </p:pic>
      <p:pic>
        <p:nvPicPr>
          <p:cNvPr id="5" name="Picture 4"/>
          <p:cNvPicPr/>
          <p:nvPr/>
        </p:nvPicPr>
        <p:blipFill>
          <a:blip r:embed="rId3" cstate="print"/>
          <a:srcRect/>
          <a:stretch>
            <a:fillRect/>
          </a:stretch>
        </p:blipFill>
        <p:spPr bwMode="auto">
          <a:xfrm>
            <a:off x="3657600" y="2895600"/>
            <a:ext cx="2819400" cy="2057400"/>
          </a:xfrm>
          <a:prstGeom prst="rect">
            <a:avLst/>
          </a:prstGeom>
          <a:noFill/>
          <a:ln w="9525">
            <a:noFill/>
            <a:miter lim="800000"/>
            <a:headEnd/>
            <a:tailEnd/>
          </a:ln>
        </p:spPr>
      </p:pic>
      <p:pic>
        <p:nvPicPr>
          <p:cNvPr id="6" name="Picture 5"/>
          <p:cNvPicPr/>
          <p:nvPr/>
        </p:nvPicPr>
        <p:blipFill>
          <a:blip r:embed="rId4" cstate="print"/>
          <a:srcRect/>
          <a:stretch>
            <a:fillRect/>
          </a:stretch>
        </p:blipFill>
        <p:spPr bwMode="auto">
          <a:xfrm>
            <a:off x="6629400" y="3276600"/>
            <a:ext cx="2409257" cy="1342320"/>
          </a:xfrm>
          <a:prstGeom prst="rect">
            <a:avLst/>
          </a:prstGeom>
          <a:noFill/>
          <a:ln w="9525">
            <a:noFill/>
            <a:miter lim="800000"/>
            <a:headEnd/>
            <a:tailEnd/>
          </a:ln>
        </p:spPr>
      </p:pic>
    </p:spTree>
    <p:extLst>
      <p:ext uri="{BB962C8B-B14F-4D97-AF65-F5344CB8AC3E}">
        <p14:creationId xmlns:p14="http://schemas.microsoft.com/office/powerpoint/2010/main" val="277501770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Battery management system</a:t>
            </a:r>
            <a:endParaRPr lang="en-US" dirty="0"/>
          </a:p>
        </p:txBody>
      </p:sp>
      <p:pic>
        <p:nvPicPr>
          <p:cNvPr id="4" name="Content Placeholder 3"/>
          <p:cNvPicPr>
            <a:picLocks noGrp="1"/>
          </p:cNvPicPr>
          <p:nvPr>
            <p:ph idx="1"/>
          </p:nvPr>
        </p:nvPicPr>
        <p:blipFill>
          <a:blip r:embed="rId2" cstate="print"/>
          <a:srcRect l="39737" t="29400" r="25625"/>
          <a:stretch>
            <a:fillRect/>
          </a:stretch>
        </p:blipFill>
        <p:spPr bwMode="auto">
          <a:xfrm>
            <a:off x="1981200" y="1676400"/>
            <a:ext cx="5562600" cy="4343400"/>
          </a:xfrm>
          <a:prstGeom prst="rect">
            <a:avLst/>
          </a:prstGeom>
          <a:noFill/>
          <a:ln w="9525">
            <a:noFill/>
            <a:miter lim="800000"/>
            <a:headEnd/>
            <a:tailEnd/>
          </a:ln>
        </p:spPr>
      </p:pic>
    </p:spTree>
    <p:extLst>
      <p:ext uri="{BB962C8B-B14F-4D97-AF65-F5344CB8AC3E}">
        <p14:creationId xmlns:p14="http://schemas.microsoft.com/office/powerpoint/2010/main" val="315427304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Sliding mechanism were preferred.</a:t>
            </a:r>
          </a:p>
          <a:p>
            <a:r>
              <a:rPr lang="en-US" dirty="0" smtClean="0"/>
              <a:t>Assembly of servo motor with mechanism.</a:t>
            </a:r>
          </a:p>
          <a:p>
            <a:endParaRPr lang="en-US" dirty="0"/>
          </a:p>
        </p:txBody>
      </p:sp>
      <p:sp>
        <p:nvSpPr>
          <p:cNvPr id="3" name="Title 2"/>
          <p:cNvSpPr>
            <a:spLocks noGrp="1"/>
          </p:cNvSpPr>
          <p:nvPr>
            <p:ph type="title"/>
          </p:nvPr>
        </p:nvSpPr>
        <p:spPr/>
        <p:txBody>
          <a:bodyPr>
            <a:normAutofit/>
          </a:bodyPr>
          <a:lstStyle/>
          <a:p>
            <a:r>
              <a:rPr lang="en-US" sz="3400" dirty="0" smtClean="0"/>
              <a:t>Pen Lifting and Lowering Mechanism</a:t>
            </a:r>
            <a:endParaRPr lang="en-US" sz="3400" dirty="0"/>
          </a:p>
        </p:txBody>
      </p:sp>
      <p:pic>
        <p:nvPicPr>
          <p:cNvPr id="5" name="Picture 4"/>
          <p:cNvPicPr/>
          <p:nvPr/>
        </p:nvPicPr>
        <p:blipFill>
          <a:blip r:embed="rId2" cstate="print"/>
          <a:srcRect l="26437" t="21786" r="1149" b="2954"/>
          <a:stretch>
            <a:fillRect/>
          </a:stretch>
        </p:blipFill>
        <p:spPr bwMode="auto">
          <a:xfrm>
            <a:off x="1600200" y="2667000"/>
            <a:ext cx="6400800" cy="3810000"/>
          </a:xfrm>
          <a:prstGeom prst="rect">
            <a:avLst/>
          </a:prstGeom>
          <a:noFill/>
          <a:ln w="9525">
            <a:noFill/>
            <a:miter lim="800000"/>
            <a:headEnd/>
            <a:tailEnd/>
          </a:ln>
        </p:spPr>
      </p:pic>
    </p:spTree>
    <p:extLst>
      <p:ext uri="{BB962C8B-B14F-4D97-AF65-F5344CB8AC3E}">
        <p14:creationId xmlns:p14="http://schemas.microsoft.com/office/powerpoint/2010/main" val="2623672279"/>
      </p:ext>
    </p:extLst>
  </p:cSld>
  <p:clrMapOvr>
    <a:masterClrMapping/>
  </p:clrMapOvr>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481329"/>
            <a:ext cx="8229600" cy="2328672"/>
          </a:xfrm>
        </p:spPr>
        <p:txBody>
          <a:bodyPr>
            <a:normAutofit fontScale="92500" lnSpcReduction="10000"/>
          </a:bodyPr>
          <a:lstStyle/>
          <a:p>
            <a:pPr lvl="0"/>
            <a:r>
              <a:rPr lang="en-US" dirty="0" smtClean="0"/>
              <a:t>Another mechanism i.e. Rack and pinion mechanism was also proposed</a:t>
            </a:r>
          </a:p>
          <a:p>
            <a:pPr lvl="0"/>
            <a:r>
              <a:rPr lang="en-US" dirty="0" smtClean="0"/>
              <a:t>It involves a spur gear (pinion) and a toothed slider called as rack. Gear is attached to servo motor and it meshes with rack. It also has a casing for rack to fix its position.</a:t>
            </a:r>
          </a:p>
          <a:p>
            <a:endParaRPr lang="en-US" dirty="0"/>
          </a:p>
        </p:txBody>
      </p:sp>
      <p:sp>
        <p:nvSpPr>
          <p:cNvPr id="3" name="Title 2"/>
          <p:cNvSpPr>
            <a:spLocks noGrp="1"/>
          </p:cNvSpPr>
          <p:nvPr>
            <p:ph type="title"/>
          </p:nvPr>
        </p:nvSpPr>
        <p:spPr/>
        <p:txBody>
          <a:bodyPr>
            <a:normAutofit/>
          </a:bodyPr>
          <a:lstStyle/>
          <a:p>
            <a:r>
              <a:rPr lang="en-US" sz="3400" dirty="0" smtClean="0"/>
              <a:t>Pen Lifting and Lowering Mechanism</a:t>
            </a:r>
            <a:endParaRPr lang="en-US" sz="3400" dirty="0"/>
          </a:p>
        </p:txBody>
      </p:sp>
      <p:pic>
        <p:nvPicPr>
          <p:cNvPr id="4" name="Picture 3"/>
          <p:cNvPicPr/>
          <p:nvPr/>
        </p:nvPicPr>
        <p:blipFill>
          <a:blip r:embed="rId2" cstate="print"/>
          <a:srcRect l="44896" t="22790" r="11491" b="13906"/>
          <a:stretch>
            <a:fillRect/>
          </a:stretch>
        </p:blipFill>
        <p:spPr bwMode="auto">
          <a:xfrm>
            <a:off x="2209800" y="3733800"/>
            <a:ext cx="5029200" cy="3124200"/>
          </a:xfrm>
          <a:prstGeom prst="rect">
            <a:avLst/>
          </a:prstGeom>
          <a:noFill/>
          <a:ln w="9525">
            <a:noFill/>
            <a:miter lim="800000"/>
            <a:headEnd/>
            <a:tailEnd/>
          </a:ln>
        </p:spPr>
      </p:pic>
    </p:spTree>
    <p:extLst>
      <p:ext uri="{BB962C8B-B14F-4D97-AF65-F5344CB8AC3E}">
        <p14:creationId xmlns:p14="http://schemas.microsoft.com/office/powerpoint/2010/main" val="13036120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9512" y="908720"/>
            <a:ext cx="8229600" cy="5793507"/>
          </a:xfrm>
        </p:spPr>
        <p:txBody>
          <a:bodyPr>
            <a:normAutofit/>
          </a:bodyPr>
          <a:lstStyle/>
          <a:p>
            <a:pPr algn="just"/>
            <a:r>
              <a:rPr lang="en-IN" sz="2000" dirty="0">
                <a:latin typeface="Times New Roman" pitchFamily="18" charset="0"/>
                <a:cs typeface="Times New Roman" pitchFamily="18" charset="0"/>
              </a:rPr>
              <a:t>Harvard and Enhanced RISC architectures are </a:t>
            </a:r>
            <a:r>
              <a:rPr lang="en-IN" sz="2000" b="1" dirty="0">
                <a:latin typeface="Times New Roman" pitchFamily="18" charset="0"/>
                <a:cs typeface="Times New Roman" pitchFamily="18" charset="0"/>
              </a:rPr>
              <a:t>common features </a:t>
            </a:r>
            <a:r>
              <a:rPr lang="en-IN" sz="2000" dirty="0">
                <a:latin typeface="Times New Roman" pitchFamily="18" charset="0"/>
                <a:cs typeface="Times New Roman" pitchFamily="18" charset="0"/>
              </a:rPr>
              <a:t>of both microcontrollers are both are intended to increase the computation speed.</a:t>
            </a:r>
          </a:p>
          <a:p>
            <a:pPr algn="just"/>
            <a:endParaRPr lang="en-IN" sz="2000" b="1" u="sng" dirty="0">
              <a:latin typeface="Times New Roman" pitchFamily="18" charset="0"/>
              <a:cs typeface="Times New Roman" pitchFamily="18" charset="0"/>
            </a:endParaRPr>
          </a:p>
          <a:p>
            <a:pPr algn="just"/>
            <a:r>
              <a:rPr lang="en-IN" sz="2000" b="1" u="sng" dirty="0">
                <a:latin typeface="Times New Roman" pitchFamily="18" charset="0"/>
                <a:cs typeface="Times New Roman" pitchFamily="18" charset="0"/>
              </a:rPr>
              <a:t>ESP32 is Dual core whereas ATMega328P is Single cored:</a:t>
            </a:r>
            <a:r>
              <a:rPr lang="en-IN" sz="2000" u="sng" dirty="0">
                <a:latin typeface="Times New Roman" pitchFamily="18" charset="0"/>
                <a:cs typeface="Times New Roman" pitchFamily="18" charset="0"/>
              </a:rPr>
              <a:t> </a:t>
            </a:r>
            <a:r>
              <a:rPr lang="en-IN" sz="2000" dirty="0">
                <a:latin typeface="Times New Roman" pitchFamily="18" charset="0"/>
                <a:cs typeface="Times New Roman" pitchFamily="18" charset="0"/>
              </a:rPr>
              <a:t>Having two processors enhances the performance over having a single processor as multiple operations can be done at same time and Dual processors  increase </a:t>
            </a:r>
            <a:r>
              <a:rPr lang="en-IN" sz="2000" b="1" u="sng" dirty="0">
                <a:latin typeface="Times New Roman" pitchFamily="18" charset="0"/>
                <a:cs typeface="Times New Roman" pitchFamily="18" charset="0"/>
              </a:rPr>
              <a:t>MIPS(million instructions per second) </a:t>
            </a:r>
            <a:r>
              <a:rPr lang="en-IN" sz="2000" dirty="0">
                <a:latin typeface="Times New Roman" pitchFamily="18" charset="0"/>
                <a:cs typeface="Times New Roman" pitchFamily="18" charset="0"/>
              </a:rPr>
              <a:t>.</a:t>
            </a:r>
          </a:p>
          <a:p>
            <a:pPr algn="just"/>
            <a:endParaRPr lang="en-IN" sz="2000" b="1" u="sng" dirty="0">
              <a:latin typeface="Times New Roman" pitchFamily="18" charset="0"/>
              <a:cs typeface="Times New Roman" pitchFamily="18" charset="0"/>
            </a:endParaRPr>
          </a:p>
          <a:p>
            <a:pPr algn="just"/>
            <a:r>
              <a:rPr lang="en-IN" sz="2000" b="1" u="sng" dirty="0">
                <a:latin typeface="Times New Roman" pitchFamily="18" charset="0"/>
                <a:cs typeface="Times New Roman" pitchFamily="18" charset="0"/>
              </a:rPr>
              <a:t>ESP32 has 7 stages of pipelining whereas ATMega328P has only 2 stages of pipelining: Pipelining</a:t>
            </a:r>
            <a:r>
              <a:rPr lang="en-IN" sz="2000" dirty="0">
                <a:latin typeface="Times New Roman" pitchFamily="18" charset="0"/>
                <a:cs typeface="Times New Roman" pitchFamily="18" charset="0"/>
              </a:rPr>
              <a:t> is a technique in which multiple instructions are </a:t>
            </a:r>
            <a:r>
              <a:rPr lang="en-IN" sz="2000" b="1" dirty="0">
                <a:latin typeface="Times New Roman" pitchFamily="18" charset="0"/>
                <a:cs typeface="Times New Roman" pitchFamily="18" charset="0"/>
              </a:rPr>
              <a:t>overlapped</a:t>
            </a:r>
            <a:r>
              <a:rPr lang="en-IN" sz="2000" dirty="0">
                <a:latin typeface="Times New Roman" pitchFamily="18" charset="0"/>
                <a:cs typeface="Times New Roman" pitchFamily="18" charset="0"/>
              </a:rPr>
              <a:t> in execution that is multiple instructions are executed simultaneously. Since ESP32 has more stages of pipelining the clock frequency is more than that of ATMega328P.</a:t>
            </a:r>
          </a:p>
          <a:p>
            <a:pPr algn="just"/>
            <a:endParaRPr lang="en-IN" sz="2000" dirty="0">
              <a:latin typeface="Times New Roman" pitchFamily="18" charset="0"/>
              <a:cs typeface="Times New Roman" pitchFamily="18" charset="0"/>
            </a:endParaRPr>
          </a:p>
          <a:p>
            <a:pPr algn="just"/>
            <a:r>
              <a:rPr lang="en-IN" sz="2000" dirty="0">
                <a:latin typeface="Times New Roman" pitchFamily="18" charset="0"/>
                <a:cs typeface="Times New Roman" pitchFamily="18" charset="0"/>
              </a:rPr>
              <a:t>The size of  </a:t>
            </a:r>
            <a:r>
              <a:rPr lang="en-IN" sz="2000" b="1" dirty="0">
                <a:latin typeface="Times New Roman" pitchFamily="18" charset="0"/>
                <a:cs typeface="Times New Roman" pitchFamily="18" charset="0"/>
              </a:rPr>
              <a:t>internal memory</a:t>
            </a:r>
            <a:r>
              <a:rPr lang="en-IN" sz="2000" dirty="0">
                <a:latin typeface="Times New Roman" pitchFamily="18" charset="0"/>
                <a:cs typeface="Times New Roman" pitchFamily="18" charset="0"/>
              </a:rPr>
              <a:t> of ESP32 is larger(SRAM, Flash, ROM) than that of ATMega328P.</a:t>
            </a:r>
          </a:p>
          <a:p>
            <a:endParaRPr lang="en-IN" sz="2000" dirty="0"/>
          </a:p>
          <a:p>
            <a:endParaRPr lang="en-IN" sz="2000" b="1" dirty="0"/>
          </a:p>
          <a:p>
            <a:endParaRPr lang="en-IN" sz="2000" dirty="0"/>
          </a:p>
          <a:p>
            <a:endParaRPr lang="en-IN" sz="2000" dirty="0"/>
          </a:p>
        </p:txBody>
      </p:sp>
    </p:spTree>
    <p:extLst>
      <p:ext uri="{BB962C8B-B14F-4D97-AF65-F5344CB8AC3E}">
        <p14:creationId xmlns:p14="http://schemas.microsoft.com/office/powerpoint/2010/main" val="48222511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Out of the two mechanism sliding was preferred because as in case of rack and pinion mechanism, there is a higher probability that it may not work either due to lack of meshing (even a bit of inaccuracy may lead to failure) and other factors like over and undercutting of meshed tooth.</a:t>
            </a:r>
          </a:p>
          <a:p>
            <a:endParaRPr lang="en-US" dirty="0"/>
          </a:p>
        </p:txBody>
      </p:sp>
      <p:sp>
        <p:nvSpPr>
          <p:cNvPr id="3" name="Title 2"/>
          <p:cNvSpPr>
            <a:spLocks noGrp="1"/>
          </p:cNvSpPr>
          <p:nvPr>
            <p:ph type="title"/>
          </p:nvPr>
        </p:nvSpPr>
        <p:spPr/>
        <p:txBody>
          <a:bodyPr>
            <a:normAutofit/>
          </a:bodyPr>
          <a:lstStyle/>
          <a:p>
            <a:r>
              <a:rPr lang="en-US" sz="3400" dirty="0" smtClean="0"/>
              <a:t>Pen Lifting and Lowering Mechanism</a:t>
            </a:r>
            <a:endParaRPr lang="en-US" sz="3400" dirty="0"/>
          </a:p>
        </p:txBody>
      </p:sp>
    </p:spTree>
    <p:extLst>
      <p:ext uri="{BB962C8B-B14F-4D97-AF65-F5344CB8AC3E}">
        <p14:creationId xmlns:p14="http://schemas.microsoft.com/office/powerpoint/2010/main" val="201158361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smtClean="0"/>
              <a:t>Result: Combined assembly with fasteners attached</a:t>
            </a:r>
            <a:endParaRPr lang="en-US" dirty="0"/>
          </a:p>
        </p:txBody>
      </p:sp>
      <p:pic>
        <p:nvPicPr>
          <p:cNvPr id="5" name="Content Placeholder 4"/>
          <p:cNvPicPr>
            <a:picLocks noGrp="1"/>
          </p:cNvPicPr>
          <p:nvPr>
            <p:ph idx="1"/>
          </p:nvPr>
        </p:nvPicPr>
        <p:blipFill>
          <a:blip r:embed="rId2" cstate="print"/>
          <a:srcRect/>
          <a:stretch>
            <a:fillRect/>
          </a:stretch>
        </p:blipFill>
        <p:spPr bwMode="auto">
          <a:xfrm>
            <a:off x="457200" y="1656652"/>
            <a:ext cx="8229600" cy="4174933"/>
          </a:xfrm>
          <a:prstGeom prst="rect">
            <a:avLst/>
          </a:prstGeom>
          <a:noFill/>
          <a:ln w="9525">
            <a:noFill/>
            <a:miter lim="800000"/>
            <a:headEnd/>
            <a:tailEnd/>
          </a:ln>
        </p:spPr>
      </p:pic>
    </p:spTree>
    <p:extLst>
      <p:ext uri="{BB962C8B-B14F-4D97-AF65-F5344CB8AC3E}">
        <p14:creationId xmlns:p14="http://schemas.microsoft.com/office/powerpoint/2010/main" val="2365598831"/>
      </p:ext>
    </p:extLst>
  </p:cSld>
  <p:clrMapOvr>
    <a:masterClrMapping/>
  </p:clrMapOvr>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smtClean="0"/>
              <a:t>Result: Combined assembly with fasteners attached</a:t>
            </a:r>
            <a:endParaRPr lang="en-US" dirty="0"/>
          </a:p>
        </p:txBody>
      </p:sp>
      <p:pic>
        <p:nvPicPr>
          <p:cNvPr id="6" name="2020-06-23 17-10-42.mkv">
            <a:hlinkClick r:id="" action="ppaction://media"/>
          </p:cNvPr>
          <p:cNvPicPr>
            <a:picLocks noGrp="1" noRot="1" noChangeAspect="1"/>
          </p:cNvPicPr>
          <p:nvPr>
            <p:ph idx="1"/>
            <a:videoFile r:link="rId2"/>
            <p:extLst>
              <p:ext uri="{DAA4B4D4-6D71-4841-9C94-3DE7FCFB9230}">
                <p14:media xmlns:p14="http://schemas.microsoft.com/office/powerpoint/2010/main" r:link="rId1"/>
              </p:ext>
            </p:extLst>
          </p:nvPr>
        </p:nvPicPr>
        <p:blipFill>
          <a:blip r:embed="rId4" cstate="print"/>
          <a:stretch>
            <a:fillRect/>
          </a:stretch>
        </p:blipFill>
        <p:spPr>
          <a:xfrm>
            <a:off x="304800" y="1400175"/>
            <a:ext cx="8534400" cy="5257800"/>
          </a:xfrm>
          <a:prstGeom prst="rect">
            <a:avLst/>
          </a:prstGeom>
        </p:spPr>
      </p:pic>
    </p:spTree>
    <p:extLst>
      <p:ext uri="{BB962C8B-B14F-4D97-AF65-F5344CB8AC3E}">
        <p14:creationId xmlns:p14="http://schemas.microsoft.com/office/powerpoint/2010/main" val="2287413163"/>
      </p:ext>
    </p:extLst>
  </p:cSld>
  <p:clrMapOvr>
    <a:masterClrMapping/>
  </p:clrMapOvr>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mute="1">
                <p:cTn id="7" fill="hold" display="0">
                  <p:stCondLst>
                    <p:cond delay="indefinite"/>
                  </p:stCondLst>
                  <p:endCondLst>
                    <p:cond evt="onNext" delay="0">
                      <p:tgtEl>
                        <p:sldTgt/>
                      </p:tgtEl>
                    </p:cond>
                    <p:cond evt="onPrev" delay="0">
                      <p:tgtEl>
                        <p:sldTgt/>
                      </p:tgtEl>
                    </p:cond>
                  </p:endCondLst>
                </p:cTn>
                <p:tgtEl>
                  <p:spTgt spid="6"/>
                </p:tgtEl>
              </p:cMediaNode>
            </p:video>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dirty="0" smtClean="0"/>
              <a:t>Thick wheels were preferred to increase friction and reduce the momentum of </a:t>
            </a:r>
            <a:r>
              <a:rPr lang="en-US" dirty="0" err="1" smtClean="0"/>
              <a:t>bot</a:t>
            </a:r>
            <a:r>
              <a:rPr lang="en-US" dirty="0" smtClean="0"/>
              <a:t> thus allowing a smooth and non-sliding turn.</a:t>
            </a:r>
          </a:p>
          <a:p>
            <a:r>
              <a:rPr lang="en-US" dirty="0" smtClean="0"/>
              <a:t>Discussion were held on orientation of pen holding part (i.e. tilt or no tilt) and its impact on friction . In conclusion the weight of pen is balanced by pen holding part and not by ground. Thus it’s a zero normal contact and hence weight of pen doesn’t play in determining friction.</a:t>
            </a:r>
            <a:endParaRPr lang="en-US" dirty="0"/>
          </a:p>
        </p:txBody>
      </p:sp>
      <p:sp>
        <p:nvSpPr>
          <p:cNvPr id="3" name="Title 2"/>
          <p:cNvSpPr>
            <a:spLocks noGrp="1"/>
          </p:cNvSpPr>
          <p:nvPr>
            <p:ph type="title"/>
          </p:nvPr>
        </p:nvSpPr>
        <p:spPr/>
        <p:txBody>
          <a:bodyPr/>
          <a:lstStyle/>
          <a:p>
            <a:r>
              <a:rPr lang="en-US" dirty="0" smtClean="0"/>
              <a:t>Some other important points</a:t>
            </a:r>
            <a:endParaRPr lang="en-US" dirty="0"/>
          </a:p>
        </p:txBody>
      </p:sp>
    </p:spTree>
    <p:extLst>
      <p:ext uri="{BB962C8B-B14F-4D97-AF65-F5344CB8AC3E}">
        <p14:creationId xmlns:p14="http://schemas.microsoft.com/office/powerpoint/2010/main" val="2108980268"/>
      </p:ext>
    </p:extLst>
  </p:cSld>
  <p:clrMapOvr>
    <a:masterClrMapping/>
  </p:clrMapOvr>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70000" lnSpcReduction="20000"/>
          </a:bodyPr>
          <a:lstStyle/>
          <a:p>
            <a:r>
              <a:rPr lang="en-US" dirty="0" smtClean="0">
                <a:hlinkClick r:id="rId2"/>
              </a:rPr>
              <a:t>https://youtu.be/nMw-iiXcBq8</a:t>
            </a:r>
            <a:r>
              <a:rPr lang="en-US" dirty="0" smtClean="0"/>
              <a:t> - </a:t>
            </a:r>
            <a:r>
              <a:rPr lang="en-US" dirty="0" smtClean="0">
                <a:solidFill>
                  <a:srgbClr val="00B050"/>
                </a:solidFill>
              </a:rPr>
              <a:t>breadboard design 1</a:t>
            </a:r>
          </a:p>
          <a:p>
            <a:r>
              <a:rPr lang="en-US" dirty="0" smtClean="0">
                <a:hlinkClick r:id="rId3"/>
              </a:rPr>
              <a:t>https://youtu.be/Kqc17-Jy2LI</a:t>
            </a:r>
            <a:r>
              <a:rPr lang="en-US" dirty="0" smtClean="0"/>
              <a:t> - </a:t>
            </a:r>
            <a:r>
              <a:rPr lang="en-US" dirty="0" smtClean="0">
                <a:solidFill>
                  <a:srgbClr val="00B050"/>
                </a:solidFill>
              </a:rPr>
              <a:t>breadboard 2/electrical assembly</a:t>
            </a:r>
          </a:p>
          <a:p>
            <a:r>
              <a:rPr lang="en-US" dirty="0" smtClean="0">
                <a:hlinkClick r:id="rId4"/>
              </a:rPr>
              <a:t>https://youtu.be/WBas0Xoxg9Q</a:t>
            </a:r>
            <a:r>
              <a:rPr lang="en-US" dirty="0" smtClean="0"/>
              <a:t> - </a:t>
            </a:r>
            <a:r>
              <a:rPr lang="en-US" dirty="0" smtClean="0">
                <a:solidFill>
                  <a:srgbClr val="C00000"/>
                </a:solidFill>
              </a:rPr>
              <a:t>electrical and electromechanical assembly</a:t>
            </a:r>
          </a:p>
          <a:p>
            <a:r>
              <a:rPr lang="en-US" dirty="0" smtClean="0">
                <a:hlinkClick r:id="rId5"/>
              </a:rPr>
              <a:t>https://youtu.be/Vnx021O-YiY</a:t>
            </a:r>
            <a:r>
              <a:rPr lang="en-US" dirty="0" smtClean="0"/>
              <a:t>  - </a:t>
            </a:r>
            <a:r>
              <a:rPr lang="en-US" dirty="0" smtClean="0">
                <a:solidFill>
                  <a:srgbClr val="00B050"/>
                </a:solidFill>
              </a:rPr>
              <a:t>wheel design</a:t>
            </a:r>
          </a:p>
          <a:p>
            <a:r>
              <a:rPr lang="en-US" dirty="0" smtClean="0">
                <a:hlinkClick r:id="rId6"/>
              </a:rPr>
              <a:t>https://youtu.be/UswX56JsxDY</a:t>
            </a:r>
            <a:r>
              <a:rPr lang="en-US" dirty="0" smtClean="0"/>
              <a:t>  - </a:t>
            </a:r>
            <a:r>
              <a:rPr lang="en-US" dirty="0" smtClean="0">
                <a:solidFill>
                  <a:srgbClr val="00B050"/>
                </a:solidFill>
              </a:rPr>
              <a:t>9V dc battery design</a:t>
            </a:r>
          </a:p>
          <a:p>
            <a:r>
              <a:rPr lang="en-US" dirty="0" smtClean="0">
                <a:hlinkClick r:id="rId7"/>
              </a:rPr>
              <a:t>https://youtu.be/pRFn5OuC8Yc</a:t>
            </a:r>
            <a:r>
              <a:rPr lang="en-US" dirty="0" smtClean="0"/>
              <a:t>  - </a:t>
            </a:r>
            <a:r>
              <a:rPr lang="en-US" dirty="0" smtClean="0">
                <a:solidFill>
                  <a:srgbClr val="0070C0"/>
                </a:solidFill>
              </a:rPr>
              <a:t>exploded trial assembly (</a:t>
            </a:r>
            <a:r>
              <a:rPr lang="en-US" dirty="0" err="1" smtClean="0">
                <a:solidFill>
                  <a:srgbClr val="0070C0"/>
                </a:solidFill>
              </a:rPr>
              <a:t>prefinal</a:t>
            </a:r>
            <a:r>
              <a:rPr lang="en-US" dirty="0" smtClean="0">
                <a:solidFill>
                  <a:srgbClr val="0070C0"/>
                </a:solidFill>
              </a:rPr>
              <a:t>)</a:t>
            </a:r>
          </a:p>
          <a:p>
            <a:r>
              <a:rPr lang="en-US" dirty="0" smtClean="0">
                <a:hlinkClick r:id="rId8"/>
              </a:rPr>
              <a:t>https://youtu.be/6wjJIstEaW0</a:t>
            </a:r>
            <a:r>
              <a:rPr lang="en-US" dirty="0" smtClean="0"/>
              <a:t>  - </a:t>
            </a:r>
            <a:r>
              <a:rPr lang="en-US" dirty="0" smtClean="0">
                <a:solidFill>
                  <a:srgbClr val="C00000"/>
                </a:solidFill>
              </a:rPr>
              <a:t>electro-mechanical assembly</a:t>
            </a:r>
          </a:p>
          <a:p>
            <a:r>
              <a:rPr lang="en-US" dirty="0" smtClean="0">
                <a:hlinkClick r:id="rId9"/>
              </a:rPr>
              <a:t>https://youtu.be/zw7gvPr8HGQ</a:t>
            </a:r>
            <a:r>
              <a:rPr lang="en-US" dirty="0" smtClean="0"/>
              <a:t>  - </a:t>
            </a:r>
            <a:r>
              <a:rPr lang="en-US" dirty="0" smtClean="0">
                <a:solidFill>
                  <a:srgbClr val="0070C0"/>
                </a:solidFill>
              </a:rPr>
              <a:t>exploded electromechanical assembly</a:t>
            </a:r>
          </a:p>
          <a:p>
            <a:r>
              <a:rPr lang="en-US" dirty="0" smtClean="0">
                <a:hlinkClick r:id="rId10"/>
              </a:rPr>
              <a:t>https://youtu.be/dIWP_I81fDU</a:t>
            </a:r>
            <a:r>
              <a:rPr lang="en-US" dirty="0" smtClean="0"/>
              <a:t>  </a:t>
            </a:r>
            <a:r>
              <a:rPr lang="en-US" dirty="0" smtClean="0">
                <a:solidFill>
                  <a:srgbClr val="0070C0"/>
                </a:solidFill>
              </a:rPr>
              <a:t>- exploded electrical assembly</a:t>
            </a:r>
          </a:p>
          <a:p>
            <a:r>
              <a:rPr lang="en-US" dirty="0" smtClean="0">
                <a:hlinkClick r:id="rId11"/>
              </a:rPr>
              <a:t>https://youtu.be/EHoBY8gCtp8</a:t>
            </a:r>
            <a:r>
              <a:rPr lang="en-US" dirty="0" smtClean="0"/>
              <a:t>  </a:t>
            </a:r>
            <a:r>
              <a:rPr lang="en-US" dirty="0" smtClean="0">
                <a:solidFill>
                  <a:srgbClr val="0070C0"/>
                </a:solidFill>
              </a:rPr>
              <a:t>- exploded assembly pre-final</a:t>
            </a:r>
          </a:p>
          <a:p>
            <a:pPr lvl="0"/>
            <a:r>
              <a:rPr lang="en-US" u="sng" dirty="0" smtClean="0">
                <a:hlinkClick r:id="rId12"/>
              </a:rPr>
              <a:t>https://youtu.be/eRUBuXxHkuU</a:t>
            </a:r>
            <a:r>
              <a:rPr lang="en-US" dirty="0" smtClean="0"/>
              <a:t> - </a:t>
            </a:r>
            <a:r>
              <a:rPr lang="en-US" dirty="0" smtClean="0">
                <a:solidFill>
                  <a:srgbClr val="0070C0"/>
                </a:solidFill>
              </a:rPr>
              <a:t>exploded assembly final</a:t>
            </a:r>
          </a:p>
          <a:p>
            <a:r>
              <a:rPr lang="en-US" dirty="0" smtClean="0"/>
              <a:t> </a:t>
            </a:r>
          </a:p>
          <a:p>
            <a:endParaRPr lang="en-US" dirty="0" smtClean="0">
              <a:solidFill>
                <a:srgbClr val="0070C0"/>
              </a:solidFill>
            </a:endParaRPr>
          </a:p>
          <a:p>
            <a:endParaRPr lang="en-US" dirty="0"/>
          </a:p>
        </p:txBody>
      </p:sp>
      <p:sp>
        <p:nvSpPr>
          <p:cNvPr id="3" name="Title 2"/>
          <p:cNvSpPr>
            <a:spLocks noGrp="1"/>
          </p:cNvSpPr>
          <p:nvPr>
            <p:ph type="title"/>
          </p:nvPr>
        </p:nvSpPr>
        <p:spPr/>
        <p:txBody>
          <a:bodyPr/>
          <a:lstStyle/>
          <a:p>
            <a:r>
              <a:rPr lang="en-US" dirty="0" smtClean="0"/>
              <a:t>Links for design and assembly:</a:t>
            </a:r>
            <a:endParaRPr lang="en-US" dirty="0"/>
          </a:p>
        </p:txBody>
      </p:sp>
    </p:spTree>
    <p:extLst>
      <p:ext uri="{BB962C8B-B14F-4D97-AF65-F5344CB8AC3E}">
        <p14:creationId xmlns:p14="http://schemas.microsoft.com/office/powerpoint/2010/main" val="1692732729"/>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E:\W1.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71800" y="0"/>
            <a:ext cx="4104456" cy="3228839"/>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descr="E:\W2.jpe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513" y="3501008"/>
            <a:ext cx="3960439" cy="311390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E:\W3.jpe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99993" y="3501008"/>
            <a:ext cx="4392487" cy="311390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611560" y="1555051"/>
            <a:ext cx="1368152" cy="646331"/>
          </a:xfrm>
          <a:prstGeom prst="rect">
            <a:avLst/>
          </a:prstGeom>
          <a:noFill/>
        </p:spPr>
        <p:txBody>
          <a:bodyPr wrap="square" rtlCol="0">
            <a:spAutoFit/>
          </a:bodyPr>
          <a:lstStyle/>
          <a:p>
            <a:r>
              <a:rPr lang="en-IN" b="1" dirty="0">
                <a:latin typeface="Times New Roman" pitchFamily="18" charset="0"/>
                <a:cs typeface="Times New Roman" pitchFamily="18" charset="0"/>
              </a:rPr>
              <a:t>Pipelining Analogy</a:t>
            </a:r>
          </a:p>
        </p:txBody>
      </p:sp>
    </p:spTree>
    <p:extLst>
      <p:ext uri="{BB962C8B-B14F-4D97-AF65-F5344CB8AC3E}">
        <p14:creationId xmlns:p14="http://schemas.microsoft.com/office/powerpoint/2010/main" val="340054378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Apothecary">
  <a:themeElements>
    <a:clrScheme name="Apothecary">
      <a:dk1>
        <a:sysClr val="windowText" lastClr="000000"/>
      </a:dk1>
      <a:lt1>
        <a:sysClr val="window" lastClr="FFFFFF"/>
      </a:lt1>
      <a:dk2>
        <a:srgbClr val="564B3C"/>
      </a:dk2>
      <a:lt2>
        <a:srgbClr val="ECEDD1"/>
      </a:lt2>
      <a:accent1>
        <a:srgbClr val="93A299"/>
      </a:accent1>
      <a:accent2>
        <a:srgbClr val="CF543F"/>
      </a:accent2>
      <a:accent3>
        <a:srgbClr val="B5AE53"/>
      </a:accent3>
      <a:accent4>
        <a:srgbClr val="848058"/>
      </a:accent4>
      <a:accent5>
        <a:srgbClr val="E8B54D"/>
      </a:accent5>
      <a:accent6>
        <a:srgbClr val="786C71"/>
      </a:accent6>
      <a:hlink>
        <a:srgbClr val="CCCC00"/>
      </a:hlink>
      <a:folHlink>
        <a:srgbClr val="B2B2B2"/>
      </a:folHlink>
    </a:clrScheme>
    <a:fontScheme name="Apothecary">
      <a:majorFont>
        <a:latin typeface="Book Antiqua"/>
        <a:ea typeface=""/>
        <a:cs typeface=""/>
        <a:font script="Jpan" typeface="ＭＳ Ｐ明朝"/>
        <a:font script="Hang" typeface="HY견명조"/>
        <a:font script="Hans" typeface="宋体"/>
        <a:font script="Hant" typeface="新細明體"/>
        <a:font script="Arab" typeface="Times New Roman"/>
        <a:font script="Hebr" typeface="David"/>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ＭＳ ゴシック"/>
        <a:font script="Hang" typeface="HY견명조"/>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Apothecary">
      <a:fillStyleLst>
        <a:solidFill>
          <a:schemeClr val="phClr"/>
        </a:solidFill>
        <a:gradFill rotWithShape="1">
          <a:gsLst>
            <a:gs pos="0">
              <a:schemeClr val="phClr">
                <a:tint val="1000"/>
                <a:satMod val="100000"/>
              </a:schemeClr>
            </a:gs>
            <a:gs pos="68000">
              <a:schemeClr val="phClr">
                <a:tint val="77000"/>
                <a:satMod val="100000"/>
              </a:schemeClr>
            </a:gs>
            <a:gs pos="81000">
              <a:schemeClr val="phClr">
                <a:tint val="79000"/>
                <a:satMod val="100000"/>
              </a:schemeClr>
            </a:gs>
            <a:gs pos="86000">
              <a:schemeClr val="phClr">
                <a:tint val="73000"/>
                <a:satMod val="100000"/>
              </a:schemeClr>
            </a:gs>
            <a:gs pos="100000">
              <a:schemeClr val="phClr">
                <a:tint val="35000"/>
                <a:satMod val="100000"/>
              </a:schemeClr>
            </a:gs>
          </a:gsLst>
          <a:lin ang="5400000" scaled="0"/>
        </a:gradFill>
        <a:gradFill rotWithShape="1">
          <a:gsLst>
            <a:gs pos="0">
              <a:schemeClr val="phClr">
                <a:tint val="73000"/>
                <a:shade val="100000"/>
                <a:satMod val="150000"/>
              </a:schemeClr>
            </a:gs>
            <a:gs pos="25000">
              <a:schemeClr val="phClr">
                <a:tint val="96000"/>
                <a:shade val="80000"/>
                <a:satMod val="105000"/>
              </a:schemeClr>
            </a:gs>
            <a:gs pos="38000">
              <a:schemeClr val="phClr">
                <a:tint val="96000"/>
                <a:shade val="59000"/>
                <a:satMod val="120000"/>
              </a:schemeClr>
            </a:gs>
            <a:gs pos="55000">
              <a:schemeClr val="phClr">
                <a:tint val="100000"/>
                <a:shade val="57000"/>
                <a:satMod val="120000"/>
              </a:schemeClr>
            </a:gs>
            <a:gs pos="80000">
              <a:schemeClr val="phClr">
                <a:tint val="100000"/>
                <a:shade val="56000"/>
                <a:satMod val="145000"/>
              </a:schemeClr>
            </a:gs>
            <a:gs pos="88000">
              <a:schemeClr val="phClr">
                <a:tint val="100000"/>
                <a:shade val="63000"/>
                <a:satMod val="160000"/>
              </a:schemeClr>
            </a:gs>
            <a:gs pos="100000">
              <a:schemeClr val="phClr">
                <a:tint val="99000"/>
                <a:shade val="100000"/>
                <a:satMod val="155000"/>
              </a:schemeClr>
            </a:gs>
          </a:gsLst>
          <a:lin ang="54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scene3d>
            <a:camera prst="orthographicFront">
              <a:rot lat="0" lon="0" rev="0"/>
            </a:camera>
            <a:lightRig rig="glow" dir="tl">
              <a:rot lat="0" lon="0" rev="1800000"/>
            </a:lightRig>
          </a:scene3d>
          <a:sp3d contourW="10160" prstMaterial="dkEdge">
            <a:bevelT w="0" h="0" prst="angle"/>
            <a:contourClr>
              <a:schemeClr val="phClr">
                <a:shade val="30000"/>
                <a:satMod val="150000"/>
              </a:schemeClr>
            </a:contourClr>
          </a:sp3d>
        </a:effectStyle>
        <a:effectStyle>
          <a:effectLst>
            <a:glow rad="50800">
              <a:schemeClr val="phClr">
                <a:tint val="68000"/>
                <a:shade val="93000"/>
                <a:alpha val="37000"/>
                <a:satMod val="250000"/>
              </a:schemeClr>
            </a:glow>
          </a:effectLst>
          <a:scene3d>
            <a:camera prst="orthographicFront">
              <a:rot lat="0" lon="0" rev="0"/>
            </a:camera>
            <a:lightRig rig="glow" dir="t">
              <a:rot lat="0" lon="0" rev="1800000"/>
            </a:lightRig>
          </a:scene3d>
          <a:sp3d contourW="10160" prstMaterial="dkEdge">
            <a:bevelT w="20320" h="19050" prst="angle"/>
            <a:contourClr>
              <a:schemeClr val="phClr">
                <a:shade val="30000"/>
                <a:satMod val="150000"/>
              </a:schemeClr>
            </a:contourClr>
          </a:sp3d>
        </a:effectStyle>
      </a:effectStyleLst>
      <a:bgFillStyleLst>
        <a:solidFill>
          <a:schemeClr val="phClr"/>
        </a:solidFill>
        <a:solidFill>
          <a:schemeClr val="phClr">
            <a:tint val="93000"/>
            <a:satMod val="140000"/>
          </a:schemeClr>
        </a:solidFill>
        <a:blipFill rotWithShape="1">
          <a:blip xmlns:r="http://schemas.openxmlformats.org/officeDocument/2006/relationships" r:embed="rId1">
            <a:duotone>
              <a:schemeClr val="phClr">
                <a:tint val="70000"/>
                <a:satMod val="170000"/>
              </a:schemeClr>
              <a:schemeClr val="phClr">
                <a:shade val="70000"/>
                <a:satMod val="130000"/>
              </a:schemeClr>
            </a:duotone>
          </a:blip>
          <a:tile tx="0" ty="0" sx="100000" sy="10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Grid.thmx</Template>
  <TotalTime>3123</TotalTime>
  <Words>4405</Words>
  <Application>Microsoft Macintosh PowerPoint</Application>
  <PresentationFormat>On-screen Show (4:3)</PresentationFormat>
  <Paragraphs>565</Paragraphs>
  <Slides>84</Slides>
  <Notes>8</Notes>
  <HiddenSlides>0</HiddenSlides>
  <MMClips>3</MMClips>
  <ScaleCrop>false</ScaleCrop>
  <HeadingPairs>
    <vt:vector size="6" baseType="variant">
      <vt:variant>
        <vt:lpstr>Theme</vt:lpstr>
      </vt:variant>
      <vt:variant>
        <vt:i4>1</vt:i4>
      </vt:variant>
      <vt:variant>
        <vt:lpstr>Links</vt:lpstr>
      </vt:variant>
      <vt:variant>
        <vt:i4>1</vt:i4>
      </vt:variant>
      <vt:variant>
        <vt:lpstr>Slide Titles</vt:lpstr>
      </vt:variant>
      <vt:variant>
        <vt:i4>84</vt:i4>
      </vt:variant>
    </vt:vector>
  </HeadingPairs>
  <TitlesOfParts>
    <vt:vector size="86" baseType="lpstr">
      <vt:lpstr>Apothecary</vt:lpstr>
      <vt:lpstr>\\localhost\Users\jagadeeshrpai\Desktop\Macintosh HD:Users:jagadeeshrpai:Downloads:Turtlebot_final_project_report copy.docx!OLE_LINK3</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Turtlebot – Electromechanical Components and Complete Coding using Arduino IDE through Bluetooth</vt:lpstr>
      <vt:lpstr>How a Stepper motor works?</vt:lpstr>
      <vt:lpstr>28BYJ-48 Stepper Motor</vt:lpstr>
      <vt:lpstr>PowerPoint Presentation</vt:lpstr>
      <vt:lpstr>Pinout details</vt:lpstr>
      <vt:lpstr>OVERVIEW</vt:lpstr>
      <vt:lpstr>DRAWING SCHEMATIC DIAGRAM USING KICAD </vt:lpstr>
      <vt:lpstr>Making the schematic more presentable</vt:lpstr>
      <vt:lpstr>Using buses and net names</vt:lpstr>
      <vt:lpstr>Editing The Symbol Library</vt:lpstr>
      <vt:lpstr>MAKING THE CONNECTIONS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Complete Coding on ESP32 using Arduino IDE – Turning the Bot at any angle, equation of straight line to drawing graph and drawing circle</vt:lpstr>
      <vt:lpstr>PowerPoint Presentation</vt:lpstr>
      <vt:lpstr>PowerPoint Presentation</vt:lpstr>
      <vt:lpstr>PowerPoint Presentation</vt:lpstr>
      <vt:lpstr>PowerPoint Presentation</vt:lpstr>
      <vt:lpstr>Wireless control of Turlebot</vt:lpstr>
      <vt:lpstr>Configuring Bluetooth for ESP32</vt:lpstr>
      <vt:lpstr>PowerPoint Presentation</vt:lpstr>
      <vt:lpstr>PowerPoint Presentation</vt:lpstr>
      <vt:lpstr>Commands</vt:lpstr>
      <vt:lpstr>Configuring Wi-Fi </vt:lpstr>
      <vt:lpstr>PowerPoint Presentation</vt:lpstr>
      <vt:lpstr>PowerPoint Presentation</vt:lpstr>
      <vt:lpstr>BATTERY MANAGEMENT SYSTEM</vt:lpstr>
      <vt:lpstr>TESTING</vt:lpstr>
      <vt:lpstr>Angle test</vt:lpstr>
      <vt:lpstr>Links to videos</vt:lpstr>
      <vt:lpstr>Links for our videos</vt:lpstr>
      <vt:lpstr>Turtlebot</vt:lpstr>
      <vt:lpstr>Importance and need of 3D modeling</vt:lpstr>
      <vt:lpstr>Software Selection</vt:lpstr>
      <vt:lpstr>Work flow</vt:lpstr>
      <vt:lpstr>Rough design of chassis</vt:lpstr>
      <vt:lpstr>Proposed 20X20 cm chassis</vt:lpstr>
      <vt:lpstr>Changes in Chassis design</vt:lpstr>
      <vt:lpstr>Changes in Chassis design</vt:lpstr>
      <vt:lpstr>Changes in Chassis design</vt:lpstr>
      <vt:lpstr>Changes in Chassis design</vt:lpstr>
      <vt:lpstr>Electro mechanical assembly</vt:lpstr>
      <vt:lpstr>Electro mechanical assembly</vt:lpstr>
      <vt:lpstr>Electrical Assembly</vt:lpstr>
      <vt:lpstr>Design of Breadboard</vt:lpstr>
      <vt:lpstr>Design of Breadboard</vt:lpstr>
      <vt:lpstr>Electrical Assembly</vt:lpstr>
      <vt:lpstr>Battery management system</vt:lpstr>
      <vt:lpstr>Battery management system</vt:lpstr>
      <vt:lpstr>Pen Lifting and Lowering Mechanism</vt:lpstr>
      <vt:lpstr>Pen Lifting and Lowering Mechanism</vt:lpstr>
      <vt:lpstr>Pen Lifting and Lowering Mechanism</vt:lpstr>
      <vt:lpstr>Result: Combined assembly with fasteners attached</vt:lpstr>
      <vt:lpstr>Result: Combined assembly with fasteners attached</vt:lpstr>
      <vt:lpstr>Some other important points</vt:lpstr>
      <vt:lpstr>Links for design and assembly:</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Windows User</dc:creator>
  <cp:lastModifiedBy>Jagadeesh R Pai</cp:lastModifiedBy>
  <cp:revision>181</cp:revision>
  <dcterms:created xsi:type="dcterms:W3CDTF">2020-05-23T11:57:00Z</dcterms:created>
  <dcterms:modified xsi:type="dcterms:W3CDTF">2020-06-26T09:53:25Z</dcterms:modified>
</cp:coreProperties>
</file>